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524" r:id="rId2"/>
    <p:sldId id="263" r:id="rId3"/>
    <p:sldId id="571" r:id="rId4"/>
    <p:sldId id="572" r:id="rId5"/>
    <p:sldId id="570" r:id="rId6"/>
    <p:sldId id="543" r:id="rId7"/>
    <p:sldId id="567" r:id="rId8"/>
    <p:sldId id="568" r:id="rId9"/>
    <p:sldId id="550" r:id="rId10"/>
    <p:sldId id="551" r:id="rId11"/>
    <p:sldId id="528" r:id="rId12"/>
    <p:sldId id="559" r:id="rId13"/>
    <p:sldId id="560" r:id="rId14"/>
    <p:sldId id="556" r:id="rId15"/>
    <p:sldId id="557" r:id="rId16"/>
    <p:sldId id="558" r:id="rId17"/>
    <p:sldId id="561" r:id="rId18"/>
    <p:sldId id="569" r:id="rId19"/>
    <p:sldId id="573" r:id="rId20"/>
    <p:sldId id="574" r:id="rId21"/>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68159F7C-7154-1446-A846-3755D3722C1C}">
          <p14:sldIdLst>
            <p14:sldId id="524"/>
            <p14:sldId id="263"/>
            <p14:sldId id="571"/>
            <p14:sldId id="572"/>
            <p14:sldId id="570"/>
            <p14:sldId id="543"/>
          </p14:sldIdLst>
        </p14:section>
        <p14:section name="What is serverless" id="{F5A8A5FB-908B-D04D-BA6A-4C77BCDBF348}">
          <p14:sldIdLst>
            <p14:sldId id="567"/>
            <p14:sldId id="568"/>
            <p14:sldId id="550"/>
            <p14:sldId id="551"/>
          </p14:sldIdLst>
        </p14:section>
        <p14:section name="What have we built" id="{4C41657C-394A-9141-A53F-3BD844431C9E}">
          <p14:sldIdLst>
            <p14:sldId id="528"/>
            <p14:sldId id="559"/>
            <p14:sldId id="560"/>
            <p14:sldId id="556"/>
            <p14:sldId id="557"/>
            <p14:sldId id="558"/>
            <p14:sldId id="561"/>
            <p14:sldId id="569"/>
          </p14:sldIdLst>
        </p14:section>
        <p14:section name="What does this mean for you?" id="{B5DA9B6A-375D-FF40-9A40-9CDFDC17D789}">
          <p14:sldIdLst>
            <p14:sldId id="573"/>
            <p14:sldId id="574"/>
          </p14:sldIdLst>
        </p14:section>
        <p14:section name="End" id="{437BA99A-6292-714B-B8D3-9DAA4F02101B}">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22935"/>
    <a:srgbClr val="222A35"/>
    <a:srgbClr val="161F28"/>
    <a:srgbClr val="805430"/>
    <a:srgbClr val="212F3C"/>
    <a:srgbClr val="010203"/>
    <a:srgbClr val="1B222B"/>
    <a:srgbClr val="000000"/>
    <a:srgbClr val="0C1116"/>
    <a:srgbClr val="2C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73" autoAdjust="0"/>
    <p:restoredTop sz="91639" autoAdjust="0"/>
  </p:normalViewPr>
  <p:slideViewPr>
    <p:cSldViewPr snapToGrid="0">
      <p:cViewPr varScale="1">
        <p:scale>
          <a:sx n="109" d="100"/>
          <a:sy n="109" d="100"/>
        </p:scale>
        <p:origin x="200" y="952"/>
      </p:cViewPr>
      <p:guideLst>
        <p:guide orient="horz" pos="2160"/>
        <p:guide pos="3840"/>
      </p:guideLst>
    </p:cSldViewPr>
  </p:slideViewPr>
  <p:notesTextViewPr>
    <p:cViewPr>
      <p:scale>
        <a:sx n="3" d="2"/>
        <a:sy n="3" d="2"/>
      </p:scale>
      <p:origin x="0" y="0"/>
    </p:cViewPr>
  </p:notesTextViewPr>
  <p:sorterViewPr>
    <p:cViewPr>
      <p:scale>
        <a:sx n="70" d="100"/>
        <a:sy n="70" d="100"/>
      </p:scale>
      <p:origin x="0" y="-12653"/>
    </p:cViewPr>
  </p:sorterViewPr>
  <p:notesViewPr>
    <p:cSldViewPr snapToGrid="0">
      <p:cViewPr varScale="1">
        <p:scale>
          <a:sx n="86" d="100"/>
          <a:sy n="86" d="100"/>
        </p:scale>
        <p:origin x="2904"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commentAuthors" Target="commentAuthor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DC24EA-8346-4C8B-943C-AD383301A03D}" type="datetimeFigureOut">
              <a:rPr lang="id-ID" smtClean="0"/>
              <a:t>16/05/16</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E71F5-2935-4BFA-B369-9FA3FAF55664}" type="slidenum">
              <a:rPr lang="id-ID" smtClean="0"/>
              <a:t>‹#›</a:t>
            </a:fld>
            <a:endParaRPr lang="id-ID"/>
          </a:p>
        </p:txBody>
      </p:sp>
    </p:spTree>
    <p:extLst>
      <p:ext uri="{BB962C8B-B14F-4D97-AF65-F5344CB8AC3E}">
        <p14:creationId xmlns:p14="http://schemas.microsoft.com/office/powerpoint/2010/main" val="269502977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2.png>
</file>

<file path=ppt/media/image3.jpeg>
</file>

<file path=ppt/media/image4.jp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E5-932C-4F36-8614-8789767FBCD2}" type="datetimeFigureOut">
              <a:rPr lang="id-ID" smtClean="0"/>
              <a:t>16/05/16</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38DD1-33AA-4996-977A-42B26A155BBE}" type="slidenum">
              <a:rPr lang="id-ID" smtClean="0"/>
              <a:t>‹#›</a:t>
            </a:fld>
            <a:endParaRPr lang="id-ID"/>
          </a:p>
        </p:txBody>
      </p:sp>
    </p:spTree>
    <p:extLst>
      <p:ext uri="{BB962C8B-B14F-4D97-AF65-F5344CB8AC3E}">
        <p14:creationId xmlns:p14="http://schemas.microsoft.com/office/powerpoint/2010/main" val="130593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a:t>
            </a:fld>
            <a:endParaRPr lang="id-ID"/>
          </a:p>
        </p:txBody>
      </p:sp>
    </p:spTree>
    <p:extLst>
      <p:ext uri="{BB962C8B-B14F-4D97-AF65-F5344CB8AC3E}">
        <p14:creationId xmlns:p14="http://schemas.microsoft.com/office/powerpoint/2010/main" val="338804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a:t>
            </a:r>
            <a:r>
              <a:rPr lang="en-US" baseline="0" dirty="0" smtClean="0"/>
              <a:t> a lot of people ask – isn’t this just </a:t>
            </a:r>
            <a:r>
              <a:rPr lang="en-US" baseline="0" dirty="0" err="1" smtClean="0"/>
              <a:t>microservices</a:t>
            </a:r>
            <a:r>
              <a:rPr lang="en-US" baseline="0" dirty="0" smtClean="0"/>
              <a:t>?</a:t>
            </a:r>
          </a:p>
          <a:p>
            <a:endParaRPr lang="en-US" baseline="0" dirty="0" smtClean="0"/>
          </a:p>
          <a:p>
            <a:r>
              <a:rPr lang="en-US" baseline="0" dirty="0" smtClean="0"/>
              <a:t>Well, no, but </a:t>
            </a:r>
            <a:r>
              <a:rPr lang="en-US" baseline="0" dirty="0" err="1" smtClean="0"/>
              <a:t>kinda</a:t>
            </a:r>
            <a:r>
              <a:rPr lang="en-US" baseline="0" dirty="0" smtClean="0"/>
              <a:t>.</a:t>
            </a:r>
          </a:p>
          <a:p>
            <a:endParaRPr lang="en-US" baseline="0" dirty="0" smtClean="0"/>
          </a:p>
          <a:p>
            <a:r>
              <a:rPr lang="en-US" baseline="0" dirty="0" smtClean="0"/>
              <a:t>The 2 are related</a:t>
            </a:r>
            <a:r>
              <a:rPr lang="is-IS" baseline="0" dirty="0" smtClean="0"/>
              <a:t>… Microservices &amp; serverless architectures are spiritual descendants of service-oriented architecture... </a:t>
            </a:r>
            <a:r>
              <a:rPr lang="en-US" baseline="0" dirty="0" smtClean="0"/>
              <a:t>And you can implement a </a:t>
            </a:r>
            <a:r>
              <a:rPr lang="en-US" baseline="0" dirty="0" err="1" smtClean="0"/>
              <a:t>microservices</a:t>
            </a:r>
            <a:r>
              <a:rPr lang="en-US" baseline="0" dirty="0" smtClean="0"/>
              <a:t> approach with </a:t>
            </a:r>
            <a:r>
              <a:rPr lang="en-US" baseline="0" dirty="0" err="1" smtClean="0"/>
              <a:t>serverless</a:t>
            </a:r>
            <a:r>
              <a:rPr lang="en-US" baseline="0" dirty="0" smtClean="0"/>
              <a:t> technologies</a:t>
            </a:r>
            <a:r>
              <a:rPr lang="is-IS" baseline="0" dirty="0" smtClean="0"/>
              <a:t>… But you don’t have to.</a:t>
            </a:r>
          </a:p>
          <a:p>
            <a:endParaRPr lang="is-I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Developers tend to think of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as small, standalone, fully independent services built around a particular business purpose.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sz="1200" kern="1200" dirty="0" smtClean="0">
                <a:solidFill>
                  <a:schemeClr val="tx1"/>
                </a:solidFill>
                <a:effectLst/>
                <a:latin typeface="+mn-lt"/>
                <a:ea typeface="+mn-ea"/>
                <a:cs typeface="+mn-cs"/>
              </a:rPr>
              <a:t>Depending on how you design the system, every compute function could act as a standalone service, with it's</a:t>
            </a:r>
            <a:r>
              <a:rPr lang="en-US" sz="1200" kern="1200" baseline="0" dirty="0" smtClean="0">
                <a:solidFill>
                  <a:schemeClr val="tx1"/>
                </a:solidFill>
                <a:effectLst/>
                <a:latin typeface="+mn-lt"/>
                <a:ea typeface="+mn-ea"/>
                <a:cs typeface="+mn-cs"/>
              </a:rPr>
              <a:t> own API &amp; data storage</a:t>
            </a:r>
            <a:r>
              <a:rPr lang="en-US" sz="1200" kern="1200" dirty="0" smtClean="0">
                <a:solidFill>
                  <a:schemeClr val="tx1"/>
                </a:solidFill>
                <a:effectLst/>
                <a:latin typeface="+mn-lt"/>
                <a:ea typeface="+mn-ea"/>
                <a:cs typeface="+mn-cs"/>
              </a:rPr>
              <a:t>. In fact, you could compose a </a:t>
            </a:r>
            <a:r>
              <a:rPr lang="en-US" sz="1200" kern="1200" dirty="0" err="1" smtClean="0">
                <a:solidFill>
                  <a:schemeClr val="tx1"/>
                </a:solidFill>
                <a:effectLst/>
                <a:latin typeface="+mn-lt"/>
                <a:ea typeface="+mn-ea"/>
                <a:cs typeface="+mn-cs"/>
              </a:rPr>
              <a:t>microservice</a:t>
            </a:r>
            <a:r>
              <a:rPr lang="en-US" sz="1200" kern="1200" dirty="0" smtClean="0">
                <a:solidFill>
                  <a:schemeClr val="tx1"/>
                </a:solidFill>
                <a:effectLst/>
                <a:latin typeface="+mn-lt"/>
                <a:ea typeface="+mn-ea"/>
                <a:cs typeface="+mn-cs"/>
              </a:rPr>
              <a:t> &amp; API from multiple cloud functions.</a:t>
            </a:r>
            <a:endParaRPr lang="en-US" sz="1200" kern="1200" baseline="0" dirty="0" smtClean="0">
              <a:solidFill>
                <a:schemeClr val="tx1"/>
              </a:solidFill>
              <a:effectLst/>
              <a:latin typeface="+mn-lt"/>
              <a:ea typeface="+mn-ea"/>
              <a:cs typeface="+mn-cs"/>
            </a:endParaRPr>
          </a:p>
          <a:p>
            <a:endParaRPr lang="en-US" sz="1200"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However, you don’t need to fully embrace the </a:t>
            </a:r>
            <a:r>
              <a:rPr lang="en-US" sz="1200" kern="1200" dirty="0" err="1" smtClean="0">
                <a:solidFill>
                  <a:schemeClr val="tx1"/>
                </a:solidFill>
                <a:effectLst/>
                <a:latin typeface="+mn-lt"/>
                <a:ea typeface="+mn-ea"/>
                <a:cs typeface="+mn-cs"/>
              </a:rPr>
              <a:t>microservices</a:t>
            </a:r>
            <a:r>
              <a:rPr lang="en-US" sz="1200" kern="1200" dirty="0" smtClean="0">
                <a:solidFill>
                  <a:schemeClr val="tx1"/>
                </a:solidFill>
                <a:effectLst/>
                <a:latin typeface="+mn-lt"/>
                <a:ea typeface="+mn-ea"/>
                <a:cs typeface="+mn-cs"/>
              </a:rPr>
              <a:t> mantra. In fact, if you wanted to, you could compose</a:t>
            </a:r>
            <a:r>
              <a:rPr lang="en-US" sz="1200" kern="1200" baseline="0" dirty="0" smtClean="0">
                <a:solidFill>
                  <a:schemeClr val="tx1"/>
                </a:solidFill>
                <a:effectLst/>
                <a:latin typeface="+mn-lt"/>
                <a:ea typeface="+mn-ea"/>
                <a:cs typeface="+mn-cs"/>
              </a:rPr>
              <a:t> a distributed monolithic application with a set of </a:t>
            </a:r>
            <a:r>
              <a:rPr lang="en-US" sz="1200" kern="1200" baseline="0" dirty="0" err="1" smtClean="0">
                <a:solidFill>
                  <a:schemeClr val="tx1"/>
                </a:solidFill>
                <a:effectLst/>
                <a:latin typeface="+mn-lt"/>
                <a:ea typeface="+mn-ea"/>
                <a:cs typeface="+mn-cs"/>
              </a:rPr>
              <a:t>serverless</a:t>
            </a:r>
            <a:r>
              <a:rPr lang="en-US" sz="1200" kern="1200" baseline="0" dirty="0" smtClean="0">
                <a:solidFill>
                  <a:schemeClr val="tx1"/>
                </a:solidFill>
                <a:effectLst/>
                <a:latin typeface="+mn-lt"/>
                <a:ea typeface="+mn-ea"/>
                <a:cs typeface="+mn-cs"/>
              </a:rPr>
              <a:t> cloud functions.</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So the 2 are related, but not the</a:t>
            </a:r>
            <a:r>
              <a:rPr lang="en-US" baseline="0" dirty="0" smtClean="0"/>
              <a:t> same.</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10</a:t>
            </a:fld>
            <a:endParaRPr lang="id-ID"/>
          </a:p>
        </p:txBody>
      </p:sp>
    </p:spTree>
    <p:extLst>
      <p:ext uri="{BB962C8B-B14F-4D97-AF65-F5344CB8AC3E}">
        <p14:creationId xmlns:p14="http://schemas.microsoft.com/office/powerpoint/2010/main" val="899121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So we</a:t>
            </a:r>
            <a:r>
              <a:rPr lang="en-US" baseline="0" dirty="0" smtClean="0"/>
              <a:t> want to tell you a little about our story, and what we’ve built. And we’ll use our own real-world examples walk you through what we think are the principles of </a:t>
            </a:r>
            <a:r>
              <a:rPr lang="en-US" baseline="0" dirty="0" err="1" smtClean="0"/>
              <a:t>serverless</a:t>
            </a:r>
            <a:r>
              <a:rPr lang="en-US" baseline="0" dirty="0" smtClean="0"/>
              <a:t> architecture.</a:t>
            </a:r>
          </a:p>
          <a:p>
            <a:endParaRPr lang="en-US" dirty="0" smtClean="0"/>
          </a:p>
          <a:p>
            <a:r>
              <a:rPr lang="en-US" dirty="0" smtClean="0"/>
              <a:t>So last year we put some courses on </a:t>
            </a:r>
            <a:r>
              <a:rPr lang="en-US" dirty="0" err="1" smtClean="0"/>
              <a:t>udemy.com</a:t>
            </a:r>
            <a:r>
              <a:rPr lang="en-US" baseline="0" dirty="0" smtClean="0"/>
              <a:t> teaching people about AWS, and helping them achieve their certifications.</a:t>
            </a:r>
          </a:p>
          <a:p>
            <a:endParaRPr lang="en-US" baseline="0" dirty="0" smtClean="0"/>
          </a:p>
          <a:p>
            <a:r>
              <a:rPr lang="en-US" baseline="0" dirty="0" smtClean="0"/>
              <a:t>The whole thing went a bit crazy &amp; a lot of people seemed to like them. After a while</a:t>
            </a:r>
            <a:r>
              <a:rPr lang="en-US" dirty="0" smtClean="0"/>
              <a:t> we decided to build our own online training platform. We think learning is</a:t>
            </a:r>
            <a:r>
              <a:rPr lang="en-US" baseline="0" dirty="0" smtClean="0"/>
              <a:t> inherently social, and we had a vision to build </a:t>
            </a:r>
            <a:r>
              <a:rPr lang="en-US" b="1" i="1" baseline="0" dirty="0" smtClean="0"/>
              <a:t>the</a:t>
            </a:r>
            <a:r>
              <a:rPr lang="en-US" b="0" i="1" baseline="0" dirty="0" smtClean="0"/>
              <a:t> </a:t>
            </a:r>
            <a:r>
              <a:rPr lang="en-US" b="0" i="0" baseline="0" dirty="0" smtClean="0"/>
              <a:t>online training resource for AWS – with interactive discussions, gamification and lots of stuff to make training fun.</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11</a:t>
            </a:fld>
            <a:endParaRPr lang="id-ID"/>
          </a:p>
        </p:txBody>
      </p:sp>
    </p:spTree>
    <p:extLst>
      <p:ext uri="{BB962C8B-B14F-4D97-AF65-F5344CB8AC3E}">
        <p14:creationId xmlns:p14="http://schemas.microsoft.com/office/powerpoint/2010/main" val="262092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id-ID" dirty="0" smtClean="0"/>
              <a:t>In 9 </a:t>
            </a:r>
            <a:r>
              <a:rPr lang="id-ID" dirty="0" err="1" smtClean="0"/>
              <a:t>months</a:t>
            </a:r>
            <a:r>
              <a:rPr lang="id-ID" dirty="0" smtClean="0"/>
              <a:t>, </a:t>
            </a:r>
            <a:r>
              <a:rPr lang="id-ID" dirty="0" err="1" smtClean="0"/>
              <a:t>we’ve</a:t>
            </a:r>
            <a:r>
              <a:rPr lang="id-ID" dirty="0" smtClean="0"/>
              <a:t> </a:t>
            </a:r>
            <a:r>
              <a:rPr lang="id-ID" dirty="0" err="1" smtClean="0"/>
              <a:t>scaled</a:t>
            </a:r>
            <a:r>
              <a:rPr lang="id-ID" baseline="0" dirty="0" smtClean="0"/>
              <a:t> </a:t>
            </a:r>
            <a:r>
              <a:rPr lang="id-ID" baseline="0" dirty="0" err="1" smtClean="0"/>
              <a:t>to</a:t>
            </a:r>
            <a:r>
              <a:rPr lang="id-ID" baseline="0" dirty="0" smtClean="0"/>
              <a:t> </a:t>
            </a:r>
            <a:r>
              <a:rPr lang="id-ID" dirty="0" smtClean="0"/>
              <a:t>50,000 </a:t>
            </a:r>
            <a:r>
              <a:rPr lang="id-ID" dirty="0" err="1" smtClean="0"/>
              <a:t>engineers</a:t>
            </a:r>
            <a:r>
              <a:rPr lang="id-ID" baseline="0" dirty="0" smtClean="0"/>
              <a:t> </a:t>
            </a:r>
            <a:r>
              <a:rPr lang="id-ID" baseline="0" dirty="0" err="1" smtClean="0"/>
              <a:t>globally</a:t>
            </a:r>
            <a:r>
              <a:rPr lang="id-ID" baseline="0" dirty="0" smtClean="0"/>
              <a:t>, </a:t>
            </a:r>
            <a:r>
              <a:rPr lang="id-ID" baseline="0" dirty="0" err="1" smtClean="0"/>
              <a:t>across</a:t>
            </a:r>
            <a:r>
              <a:rPr lang="id-ID" baseline="0" dirty="0" smtClean="0"/>
              <a:t> 117 </a:t>
            </a:r>
            <a:r>
              <a:rPr lang="id-ID" baseline="0" dirty="0" err="1" smtClean="0"/>
              <a:t>counties</a:t>
            </a:r>
            <a:r>
              <a:rPr lang="id-ID" baseline="0" dirty="0" smtClean="0"/>
              <a:t>. </a:t>
            </a:r>
          </a:p>
          <a:p>
            <a:r>
              <a:rPr lang="id-ID" baseline="0" dirty="0" smtClean="0"/>
              <a:t>At </a:t>
            </a:r>
            <a:r>
              <a:rPr lang="id-ID" baseline="0" dirty="0" err="1" smtClean="0"/>
              <a:t>any</a:t>
            </a:r>
            <a:r>
              <a:rPr lang="id-ID" baseline="0" dirty="0" smtClean="0"/>
              <a:t> </a:t>
            </a:r>
            <a:r>
              <a:rPr lang="id-ID" baseline="0" dirty="0" err="1" smtClean="0"/>
              <a:t>given</a:t>
            </a:r>
            <a:r>
              <a:rPr lang="id-ID" baseline="0" dirty="0" smtClean="0"/>
              <a:t> </a:t>
            </a:r>
            <a:r>
              <a:rPr lang="id-ID" baseline="0" dirty="0" err="1" smtClean="0"/>
              <a:t>time</a:t>
            </a:r>
            <a:r>
              <a:rPr lang="id-ID" baseline="0" dirty="0" smtClean="0"/>
              <a:t> </a:t>
            </a:r>
            <a:r>
              <a:rPr lang="id-ID" baseline="0" dirty="0" err="1" smtClean="0"/>
              <a:t>there</a:t>
            </a:r>
            <a:r>
              <a:rPr lang="id-ID" baseline="0" dirty="0" smtClean="0"/>
              <a:t> </a:t>
            </a:r>
            <a:r>
              <a:rPr lang="id-ID" baseline="0" dirty="0" err="1" smtClean="0"/>
              <a:t>can</a:t>
            </a:r>
            <a:r>
              <a:rPr lang="id-ID" baseline="0" dirty="0" smtClean="0"/>
              <a:t> </a:t>
            </a:r>
            <a:r>
              <a:rPr lang="id-ID" baseline="0" dirty="0" err="1" smtClean="0"/>
              <a:t>be</a:t>
            </a:r>
            <a:r>
              <a:rPr lang="id-ID" baseline="0" dirty="0" smtClean="0"/>
              <a:t> </a:t>
            </a:r>
            <a:r>
              <a:rPr lang="id-ID" baseline="0" dirty="0" err="1" smtClean="0"/>
              <a:t>thousands</a:t>
            </a:r>
            <a:r>
              <a:rPr lang="id-ID" baseline="0" dirty="0" smtClean="0"/>
              <a:t> </a:t>
            </a:r>
            <a:r>
              <a:rPr lang="id-ID" baseline="0" dirty="0" err="1" smtClean="0"/>
              <a:t>of</a:t>
            </a:r>
            <a:r>
              <a:rPr lang="id-ID" baseline="0" dirty="0" smtClean="0"/>
              <a:t> </a:t>
            </a:r>
            <a:r>
              <a:rPr lang="id-ID" baseline="0" dirty="0" err="1" smtClean="0"/>
              <a:t>people</a:t>
            </a:r>
            <a:r>
              <a:rPr lang="id-ID" baseline="0" dirty="0" smtClean="0"/>
              <a:t> </a:t>
            </a:r>
            <a:r>
              <a:rPr lang="id-ID" baseline="0" dirty="0" err="1" smtClean="0"/>
              <a:t>using</a:t>
            </a:r>
            <a:r>
              <a:rPr lang="id-ID" baseline="0" dirty="0" smtClean="0"/>
              <a:t> </a:t>
            </a:r>
            <a:r>
              <a:rPr lang="id-ID" baseline="0" dirty="0" err="1" smtClean="0"/>
              <a:t>our</a:t>
            </a:r>
            <a:r>
              <a:rPr lang="id-ID" baseline="0" dirty="0" smtClean="0"/>
              <a:t> platform – </a:t>
            </a:r>
            <a:r>
              <a:rPr lang="id-ID" baseline="0" dirty="0" err="1" smtClean="0"/>
              <a:t>watching</a:t>
            </a:r>
            <a:r>
              <a:rPr lang="id-ID" baseline="0" dirty="0" smtClean="0"/>
              <a:t> video </a:t>
            </a:r>
            <a:r>
              <a:rPr lang="id-ID" baseline="0" dirty="0" err="1" smtClean="0"/>
              <a:t>courses</a:t>
            </a:r>
            <a:r>
              <a:rPr lang="id-ID" baseline="0" dirty="0" smtClean="0"/>
              <a:t>, </a:t>
            </a:r>
            <a:r>
              <a:rPr lang="id-ID" baseline="0" dirty="0" err="1" smtClean="0"/>
              <a:t>doing</a:t>
            </a:r>
            <a:r>
              <a:rPr lang="id-ID" baseline="0" dirty="0" smtClean="0"/>
              <a:t> </a:t>
            </a:r>
            <a:r>
              <a:rPr lang="id-ID" baseline="0" dirty="0" err="1" smtClean="0"/>
              <a:t>quizzes</a:t>
            </a:r>
            <a:r>
              <a:rPr lang="id-ID" baseline="0" dirty="0" smtClean="0"/>
              <a:t> &amp; </a:t>
            </a:r>
            <a:r>
              <a:rPr lang="id-ID" baseline="0" dirty="0" err="1" smtClean="0"/>
              <a:t>interacting</a:t>
            </a:r>
            <a:r>
              <a:rPr lang="id-ID" baseline="0" dirty="0" smtClean="0"/>
              <a:t> </a:t>
            </a:r>
            <a:r>
              <a:rPr lang="id-ID" baseline="0" dirty="0" err="1" smtClean="0"/>
              <a:t>with</a:t>
            </a:r>
            <a:r>
              <a:rPr lang="id-ID" baseline="0" dirty="0" smtClean="0"/>
              <a:t> </a:t>
            </a:r>
            <a:r>
              <a:rPr lang="id-ID" baseline="0" dirty="0" err="1" smtClean="0"/>
              <a:t>each</a:t>
            </a:r>
            <a:r>
              <a:rPr lang="id-ID" baseline="0" dirty="0" smtClean="0"/>
              <a:t> </a:t>
            </a:r>
            <a:r>
              <a:rPr lang="id-ID" baseline="0" dirty="0" err="1" smtClean="0"/>
              <a:t>other</a:t>
            </a:r>
            <a:r>
              <a:rPr lang="id-ID" baseline="0" dirty="0" smtClean="0"/>
              <a:t> via </a:t>
            </a:r>
            <a:r>
              <a:rPr lang="id-ID" baseline="0" dirty="0" err="1" smtClean="0"/>
              <a:t>discussions</a:t>
            </a:r>
            <a:r>
              <a:rPr lang="id-ID" baseline="0" dirty="0" smtClean="0"/>
              <a:t> in real </a:t>
            </a:r>
            <a:r>
              <a:rPr lang="id-ID" baseline="0" dirty="0" err="1" smtClean="0"/>
              <a:t>time</a:t>
            </a:r>
            <a:r>
              <a:rPr lang="id-ID" baseline="0" dirty="0" smtClean="0"/>
              <a:t>. </a:t>
            </a:r>
          </a:p>
          <a:p>
            <a:endParaRPr lang="id-ID" baseline="0" dirty="0" smtClean="0"/>
          </a:p>
          <a:p>
            <a:r>
              <a:rPr lang="id-ID" baseline="0" dirty="0" smtClean="0"/>
              <a:t>Our </a:t>
            </a:r>
            <a:r>
              <a:rPr lang="id-ID" baseline="0" dirty="0" err="1" smtClean="0"/>
              <a:t>system</a:t>
            </a:r>
            <a:r>
              <a:rPr lang="id-ID" baseline="0" dirty="0" smtClean="0"/>
              <a:t> </a:t>
            </a:r>
            <a:r>
              <a:rPr lang="id-ID" baseline="0" dirty="0" err="1" smtClean="0"/>
              <a:t>is</a:t>
            </a:r>
            <a:r>
              <a:rPr lang="id-ID" baseline="0" dirty="0" smtClean="0"/>
              <a:t> </a:t>
            </a:r>
            <a:r>
              <a:rPr lang="id-ID" baseline="0" dirty="0" err="1" smtClean="0"/>
              <a:t>completely</a:t>
            </a:r>
            <a:r>
              <a:rPr lang="id-ID" baseline="0" dirty="0" smtClean="0"/>
              <a:t> </a:t>
            </a:r>
            <a:r>
              <a:rPr lang="id-ID" baseline="0" dirty="0" err="1" smtClean="0"/>
              <a:t>push</a:t>
            </a:r>
            <a:r>
              <a:rPr lang="id-ID" baseline="0" dirty="0" smtClean="0"/>
              <a:t> </a:t>
            </a:r>
            <a:r>
              <a:rPr lang="id-ID" baseline="0" dirty="0" err="1" smtClean="0"/>
              <a:t>based</a:t>
            </a:r>
            <a:r>
              <a:rPr lang="id-ID" baseline="0" dirty="0" smtClean="0"/>
              <a:t> / </a:t>
            </a:r>
            <a:r>
              <a:rPr lang="id-ID" baseline="0" dirty="0" err="1" smtClean="0"/>
              <a:t>event</a:t>
            </a:r>
            <a:r>
              <a:rPr lang="id-ID" baseline="0" dirty="0" smtClean="0"/>
              <a:t> </a:t>
            </a:r>
            <a:r>
              <a:rPr lang="id-ID" baseline="0" dirty="0" err="1" smtClean="0"/>
              <a:t>driven</a:t>
            </a:r>
            <a:r>
              <a:rPr lang="id-ID" baseline="0" dirty="0" smtClean="0"/>
              <a:t>. </a:t>
            </a:r>
            <a:r>
              <a:rPr lang="id-ID" baseline="0" dirty="0" err="1" smtClean="0"/>
              <a:t>That</a:t>
            </a:r>
            <a:r>
              <a:rPr lang="id-ID" baseline="0" dirty="0" smtClean="0"/>
              <a:t> </a:t>
            </a:r>
            <a:r>
              <a:rPr lang="id-ID" baseline="0" dirty="0" err="1" smtClean="0"/>
              <a:t>means</a:t>
            </a:r>
            <a:r>
              <a:rPr lang="id-ID" baseline="0" dirty="0" smtClean="0"/>
              <a:t> </a:t>
            </a:r>
            <a:r>
              <a:rPr lang="id-ID" baseline="0" dirty="0" err="1" smtClean="0"/>
              <a:t>that</a:t>
            </a:r>
            <a:r>
              <a:rPr lang="id-ID" baseline="0" dirty="0" smtClean="0"/>
              <a:t> as </a:t>
            </a:r>
            <a:r>
              <a:rPr lang="id-ID" baseline="0" dirty="0" err="1" smtClean="0"/>
              <a:t>people</a:t>
            </a:r>
            <a:r>
              <a:rPr lang="id-ID" baseline="0" dirty="0" smtClean="0"/>
              <a:t> </a:t>
            </a:r>
            <a:r>
              <a:rPr lang="id-ID" baseline="0" dirty="0" err="1" smtClean="0"/>
              <a:t>interact</a:t>
            </a:r>
            <a:r>
              <a:rPr lang="id-ID" baseline="0" dirty="0" smtClean="0"/>
              <a:t>, </a:t>
            </a:r>
            <a:r>
              <a:rPr lang="id-ID" baseline="0" dirty="0" err="1" smtClean="0"/>
              <a:t>those</a:t>
            </a:r>
            <a:r>
              <a:rPr lang="id-ID" baseline="0" dirty="0" smtClean="0"/>
              <a:t> </a:t>
            </a:r>
            <a:r>
              <a:rPr lang="id-ID" baseline="0" dirty="0" err="1" smtClean="0"/>
              <a:t>interactions</a:t>
            </a:r>
            <a:r>
              <a:rPr lang="id-ID" baseline="0" dirty="0" smtClean="0"/>
              <a:t> are </a:t>
            </a:r>
            <a:r>
              <a:rPr lang="id-ID" baseline="0" dirty="0" err="1" smtClean="0"/>
              <a:t>pushed</a:t>
            </a:r>
            <a:r>
              <a:rPr lang="id-ID" baseline="0" dirty="0" smtClean="0"/>
              <a:t> </a:t>
            </a:r>
            <a:r>
              <a:rPr lang="id-ID" baseline="0" dirty="0" err="1" smtClean="0"/>
              <a:t>immediately</a:t>
            </a:r>
            <a:r>
              <a:rPr lang="id-ID" baseline="0" dirty="0" smtClean="0"/>
              <a:t> </a:t>
            </a:r>
            <a:r>
              <a:rPr lang="id-ID" baseline="0" dirty="0" err="1" smtClean="0"/>
              <a:t>to</a:t>
            </a:r>
            <a:r>
              <a:rPr lang="id-ID" baseline="0" dirty="0" smtClean="0"/>
              <a:t> </a:t>
            </a:r>
            <a:r>
              <a:rPr lang="id-ID" baseline="0" dirty="0" err="1" smtClean="0"/>
              <a:t>all</a:t>
            </a:r>
            <a:r>
              <a:rPr lang="id-ID" baseline="0" dirty="0" smtClean="0"/>
              <a:t> </a:t>
            </a:r>
            <a:r>
              <a:rPr lang="id-ID" baseline="0" dirty="0" err="1" smtClean="0"/>
              <a:t>of</a:t>
            </a:r>
            <a:r>
              <a:rPr lang="id-ID" baseline="0" dirty="0" smtClean="0"/>
              <a:t> </a:t>
            </a:r>
            <a:r>
              <a:rPr lang="id-ID" baseline="0" dirty="0" err="1" smtClean="0"/>
              <a:t>the</a:t>
            </a:r>
            <a:r>
              <a:rPr lang="id-ID" baseline="0" dirty="0" smtClean="0"/>
              <a:t> </a:t>
            </a:r>
            <a:r>
              <a:rPr lang="id-ID" baseline="0" dirty="0" err="1" smtClean="0"/>
              <a:t>connected</a:t>
            </a:r>
            <a:r>
              <a:rPr lang="id-ID" baseline="0" dirty="0" smtClean="0"/>
              <a:t> </a:t>
            </a:r>
            <a:r>
              <a:rPr lang="id-ID" baseline="0" dirty="0" err="1" smtClean="0"/>
              <a:t>devices</a:t>
            </a:r>
            <a:r>
              <a:rPr lang="id-ID" baseline="0" dirty="0" smtClean="0"/>
              <a:t> </a:t>
            </a:r>
            <a:r>
              <a:rPr lang="id-ID" baseline="0" dirty="0" err="1" smtClean="0"/>
              <a:t>to</a:t>
            </a:r>
            <a:r>
              <a:rPr lang="id-ID" baseline="0" dirty="0" smtClean="0"/>
              <a:t> </a:t>
            </a:r>
            <a:r>
              <a:rPr lang="id-ID" baseline="0" dirty="0" err="1" smtClean="0"/>
              <a:t>the</a:t>
            </a:r>
            <a:r>
              <a:rPr lang="id-ID" baseline="0" dirty="0" smtClean="0"/>
              <a:t> </a:t>
            </a:r>
            <a:r>
              <a:rPr lang="id-ID" baseline="0" dirty="0" err="1" smtClean="0"/>
              <a:t>system</a:t>
            </a:r>
            <a:r>
              <a:rPr lang="id-ID" baseline="0" dirty="0" smtClean="0"/>
              <a:t>. To </a:t>
            </a:r>
            <a:r>
              <a:rPr lang="id-ID" baseline="0" dirty="0" err="1" smtClean="0"/>
              <a:t>people’s</a:t>
            </a:r>
            <a:r>
              <a:rPr lang="id-ID" baseline="0" dirty="0" smtClean="0"/>
              <a:t> </a:t>
            </a:r>
            <a:r>
              <a:rPr lang="id-ID" baseline="0" dirty="0" err="1" smtClean="0"/>
              <a:t>desktops</a:t>
            </a:r>
            <a:r>
              <a:rPr lang="id-ID" baseline="0" dirty="0" smtClean="0"/>
              <a:t>, </a:t>
            </a:r>
            <a:r>
              <a:rPr lang="id-ID" baseline="0" dirty="0" err="1" smtClean="0"/>
              <a:t>smartphones</a:t>
            </a:r>
            <a:r>
              <a:rPr lang="id-ID" baseline="0" dirty="0" smtClean="0"/>
              <a:t>, </a:t>
            </a:r>
            <a:r>
              <a:rPr lang="id-ID" baseline="0" dirty="0" err="1" smtClean="0"/>
              <a:t>tablets</a:t>
            </a:r>
            <a:r>
              <a:rPr lang="id-ID" baseline="0" dirty="0" smtClean="0"/>
              <a:t>.</a:t>
            </a:r>
          </a:p>
          <a:p>
            <a:endParaRPr lang="id-ID" baseline="0"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12</a:t>
            </a:fld>
            <a:endParaRPr lang="id-ID"/>
          </a:p>
        </p:txBody>
      </p:sp>
    </p:spTree>
    <p:extLst>
      <p:ext uri="{BB962C8B-B14F-4D97-AF65-F5344CB8AC3E}">
        <p14:creationId xmlns:p14="http://schemas.microsoft.com/office/powerpoint/2010/main" val="1629910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sz="1200" u="none" kern="1200" baseline="0" dirty="0" smtClean="0">
                <a:solidFill>
                  <a:schemeClr val="tx1"/>
                </a:solidFill>
                <a:latin typeface="+mn-lt"/>
                <a:ea typeface="+mn-ea"/>
                <a:cs typeface="+mn-cs"/>
              </a:rPr>
              <a:t>And guess what?</a:t>
            </a:r>
          </a:p>
          <a:p>
            <a:r>
              <a:rPr lang="en-US" sz="1200" u="none" kern="1200" baseline="0" dirty="0" smtClean="0">
                <a:solidFill>
                  <a:schemeClr val="tx1"/>
                </a:solidFill>
                <a:latin typeface="+mn-lt"/>
                <a:ea typeface="+mn-ea"/>
                <a:cs typeface="+mn-cs"/>
              </a:rPr>
              <a:t>We don’t run a single server.</a:t>
            </a:r>
          </a:p>
          <a:p>
            <a:r>
              <a:rPr lang="en-US" sz="1200" u="none" kern="1200" baseline="0" dirty="0" smtClean="0">
                <a:solidFill>
                  <a:schemeClr val="tx1"/>
                </a:solidFill>
                <a:latin typeface="+mn-lt"/>
                <a:ea typeface="+mn-ea"/>
                <a:cs typeface="+mn-cs"/>
              </a:rPr>
              <a:t>Not one, anywhere. In fact, our hosting bill is almost non-existent, and we don't spend money on monitoring &amp; maintenance of infrastructure.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To give you a little more context on what we've built, I need to show you our platform.</a:t>
            </a:r>
            <a:endParaRPr lang="id-ID" dirty="0"/>
          </a:p>
        </p:txBody>
      </p:sp>
      <p:sp>
        <p:nvSpPr>
          <p:cNvPr id="4" name="Slide Number Placeholder 3"/>
          <p:cNvSpPr>
            <a:spLocks noGrp="1"/>
          </p:cNvSpPr>
          <p:nvPr>
            <p:ph type="sldNum" sz="quarter" idx="10"/>
          </p:nvPr>
        </p:nvSpPr>
        <p:spPr/>
        <p:txBody>
          <a:bodyPr/>
          <a:lstStyle/>
          <a:p>
            <a:fld id="{55C38DD1-33AA-4996-977A-42B26A155BBE}" type="slidenum">
              <a:rPr lang="id-ID" smtClean="0"/>
              <a:t>13</a:t>
            </a:fld>
            <a:endParaRPr lang="id-ID"/>
          </a:p>
        </p:txBody>
      </p:sp>
    </p:spTree>
    <p:extLst>
      <p:ext uri="{BB962C8B-B14F-4D97-AF65-F5344CB8AC3E}">
        <p14:creationId xmlns:p14="http://schemas.microsoft.com/office/powerpoint/2010/main" val="1566804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watch videos using our online web-based course viewer.</a:t>
            </a:r>
            <a:r>
              <a:rPr lang="en-US" baseline="0" dirty="0" smtClean="0"/>
              <a:t> They can do quizzes &amp; practice exams. </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14</a:t>
            </a:fld>
            <a:endParaRPr lang="id-ID"/>
          </a:p>
        </p:txBody>
      </p:sp>
    </p:spTree>
    <p:extLst>
      <p:ext uri="{BB962C8B-B14F-4D97-AF65-F5344CB8AC3E}">
        <p14:creationId xmlns:p14="http://schemas.microsoft.com/office/powerpoint/2010/main" val="460981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web site is responsive and scales down nicely for both smartphones &amp; tablets. We have touch support</a:t>
            </a:r>
            <a:r>
              <a:rPr lang="is-IS" dirty="0" smtClean="0"/>
              <a:t>… a native app is in the works.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15</a:t>
            </a:fld>
            <a:endParaRPr lang="id-ID"/>
          </a:p>
        </p:txBody>
      </p:sp>
    </p:spTree>
    <p:extLst>
      <p:ext uri="{BB962C8B-B14F-4D97-AF65-F5344CB8AC3E}">
        <p14:creationId xmlns:p14="http://schemas.microsoft.com/office/powerpoint/2010/main" val="1168703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run our own discussion forums, which are integrated into the platform &amp; the courses. People can ask questions, answer questions, vote answers up &amp; down – stack overflow</a:t>
            </a:r>
            <a:r>
              <a:rPr lang="en-US" baseline="0" dirty="0" smtClean="0"/>
              <a:t> style. Users build reputation.</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16</a:t>
            </a:fld>
            <a:endParaRPr lang="id-ID"/>
          </a:p>
        </p:txBody>
      </p:sp>
    </p:spTree>
    <p:extLst>
      <p:ext uri="{BB962C8B-B14F-4D97-AF65-F5344CB8AC3E}">
        <p14:creationId xmlns:p14="http://schemas.microsoft.com/office/powerpoint/2010/main" val="455508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Sam</a:t>
            </a:r>
          </a:p>
          <a:p>
            <a:r>
              <a:rPr lang="en-US" dirty="0" smtClean="0"/>
              <a:t>So this isn’t something small</a:t>
            </a:r>
            <a:r>
              <a:rPr lang="en-US" baseline="0" dirty="0" smtClean="0"/>
              <a:t> scale &amp; experimental</a:t>
            </a:r>
            <a:r>
              <a:rPr lang="is-IS" baseline="0" dirty="0" smtClean="0"/>
              <a:t>… it’s a fully fledged, rich web application.</a:t>
            </a:r>
          </a:p>
          <a:p>
            <a:endParaRPr lang="is-IS" baseline="0" dirty="0" smtClean="0"/>
          </a:p>
          <a:p>
            <a:r>
              <a:rPr lang="is-IS" baseline="0" dirty="0" smtClean="0"/>
              <a:t>In fact, our ultimate aim is to build the online learning system of the future. We want to white-label the technology and allow people to create new schools on demand.</a:t>
            </a:r>
          </a:p>
          <a:p>
            <a:endParaRPr lang="is-IS" baseline="0" dirty="0" smtClean="0"/>
          </a:p>
          <a:p>
            <a:r>
              <a:rPr lang="is-IS" baseline="0" dirty="0" smtClean="0"/>
              <a:t>We’ve built a rich editing interface for instructors to edit courses, add lessons, upload videos, create quizzes.</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17</a:t>
            </a:fld>
            <a:endParaRPr lang="id-ID"/>
          </a:p>
        </p:txBody>
      </p:sp>
    </p:spTree>
    <p:extLst>
      <p:ext uri="{BB962C8B-B14F-4D97-AF65-F5344CB8AC3E}">
        <p14:creationId xmlns:p14="http://schemas.microsoft.com/office/powerpoint/2010/main" val="2021664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Pete</a:t>
            </a:r>
          </a:p>
          <a:p>
            <a:r>
              <a:rPr lang="en-US" sz="1200" kern="1200" dirty="0" smtClean="0">
                <a:solidFill>
                  <a:schemeClr val="tx1"/>
                </a:solidFill>
                <a:effectLst/>
                <a:latin typeface="+mn-lt"/>
                <a:ea typeface="+mn-ea"/>
                <a:cs typeface="+mn-cs"/>
              </a:rPr>
              <a:t>Over the course of building</a:t>
            </a:r>
            <a:r>
              <a:rPr lang="en-US" sz="1200" kern="1200" baseline="0" dirty="0" smtClean="0">
                <a:solidFill>
                  <a:schemeClr val="tx1"/>
                </a:solidFill>
                <a:effectLst/>
                <a:latin typeface="+mn-lt"/>
                <a:ea typeface="+mn-ea"/>
                <a:cs typeface="+mn-cs"/>
              </a:rPr>
              <a:t> A Cloud Guru and learning to really understand serverless technologies we came up with the 5 principles of serverless architectures. These principles are our attempt to describe serverless in a little more detail. It doesn’t mean that you need to follow all of these principles all of the time. However, if you are ever in doubt they are a good guide to building a serverless application.</a:t>
            </a:r>
          </a:p>
          <a:p>
            <a:endParaRPr lang="en-US" dirty="0" smtClean="0">
              <a:effectLst/>
            </a:endParaRPr>
          </a:p>
          <a:p>
            <a:pPr lvl="0"/>
            <a:r>
              <a:rPr lang="en-US" dirty="0" smtClean="0">
                <a:effectLst/>
              </a:rPr>
              <a:t>So, let me tell </a:t>
            </a:r>
            <a:r>
              <a:rPr lang="en-US" baseline="0" dirty="0" smtClean="0">
                <a:effectLst/>
              </a:rPr>
              <a:t>you what they are right now and then we will explain how we applied each principle to building A Cloud Guru.</a:t>
            </a:r>
          </a:p>
          <a:p>
            <a:pPr lvl="0"/>
            <a:endParaRPr lang="en-US" baseline="0" dirty="0" smtClean="0">
              <a:effectLst/>
            </a:endParaRPr>
          </a:p>
          <a:p>
            <a:pPr lvl="0"/>
            <a:r>
              <a:rPr lang="en-US" baseline="0" dirty="0" smtClean="0">
                <a:effectLst/>
              </a:rPr>
              <a:t>Principle 1: </a:t>
            </a:r>
            <a:r>
              <a:rPr lang="en-US" dirty="0" smtClean="0">
                <a:effectLst/>
              </a:rPr>
              <a:t>Use a compute service to execute code on demand (no servers)</a:t>
            </a:r>
          </a:p>
          <a:p>
            <a:pPr lvl="0"/>
            <a:r>
              <a:rPr lang="en-US" dirty="0" smtClean="0">
                <a:effectLst/>
              </a:rPr>
              <a:t>Principle</a:t>
            </a:r>
            <a:r>
              <a:rPr lang="en-US" baseline="0" dirty="0" smtClean="0">
                <a:effectLst/>
              </a:rPr>
              <a:t> 2: </a:t>
            </a:r>
            <a:r>
              <a:rPr lang="en-US" dirty="0" smtClean="0">
                <a:effectLst/>
              </a:rPr>
              <a:t>Write single-purpose stateless functions</a:t>
            </a:r>
          </a:p>
          <a:p>
            <a:pPr lvl="0"/>
            <a:r>
              <a:rPr lang="en-US" dirty="0" smtClean="0">
                <a:effectLst/>
              </a:rPr>
              <a:t>Principle</a:t>
            </a:r>
            <a:r>
              <a:rPr lang="en-US" baseline="0" dirty="0" smtClean="0">
                <a:effectLst/>
              </a:rPr>
              <a:t> 3: </a:t>
            </a:r>
            <a:r>
              <a:rPr lang="en-US" dirty="0" smtClean="0">
                <a:effectLst/>
              </a:rPr>
              <a:t>Design push-based, event-driven pipelines</a:t>
            </a:r>
          </a:p>
          <a:p>
            <a:pPr lvl="0"/>
            <a:r>
              <a:rPr lang="en-US" dirty="0" smtClean="0">
                <a:effectLst/>
              </a:rPr>
              <a:t>Principle 4: Create thicker, more powerful front ends</a:t>
            </a:r>
          </a:p>
          <a:p>
            <a:pPr lvl="0"/>
            <a:r>
              <a:rPr lang="en-US" dirty="0" smtClean="0">
                <a:effectLst/>
              </a:rPr>
              <a:t>Principle 5: Embrace third-party services</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18</a:t>
            </a:fld>
            <a:endParaRPr lang="id-ID"/>
          </a:p>
        </p:txBody>
      </p:sp>
    </p:spTree>
    <p:extLst>
      <p:ext uri="{BB962C8B-B14F-4D97-AF65-F5344CB8AC3E}">
        <p14:creationId xmlns:p14="http://schemas.microsoft.com/office/powerpoint/2010/main" val="994096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Here’s a basic use cases where Lambda functions serve as a back end for a web</a:t>
            </a:r>
            <a:r>
              <a:rPr lang="en-US" baseline="0" dirty="0" smtClean="0"/>
              <a:t> or a mobile application. Our client application talks to Lambda functions via the API Gateway. As far as a client is aware, it is talking to a </a:t>
            </a:r>
            <a:r>
              <a:rPr lang="en-US" baseline="0" dirty="0" err="1" smtClean="0"/>
              <a:t>RESTful</a:t>
            </a:r>
            <a:r>
              <a:rPr lang="en-US" baseline="0" dirty="0" smtClean="0"/>
              <a:t> interface using HTTP. It doesn’t know that there are Lambda functions behind this </a:t>
            </a:r>
            <a:r>
              <a:rPr lang="en-US" baseline="0" dirty="0" err="1" smtClean="0"/>
              <a:t>RESTful</a:t>
            </a:r>
            <a:r>
              <a:rPr lang="en-US" baseline="0" dirty="0" smtClean="0"/>
              <a:t> interface and it doesn’t really need to know. </a:t>
            </a:r>
          </a:p>
          <a:p>
            <a:endParaRPr lang="en-US" baseline="0" dirty="0" smtClean="0"/>
          </a:p>
          <a:p>
            <a:r>
              <a:rPr lang="en-US" baseline="0" dirty="0" smtClean="0"/>
              <a:t>The Lambda runtime instantiates required Lambda functions for each request. Security is taken care of at the API Gateway or at each individual function. Our system can handle many simultaneous requests. </a:t>
            </a:r>
          </a:p>
          <a:p>
            <a:endParaRPr lang="en-US" baseline="0" dirty="0" smtClean="0"/>
          </a:p>
          <a:p>
            <a:r>
              <a:rPr lang="en-US" baseline="0" dirty="0" smtClean="0"/>
              <a:t>Every Lambda function connected to the API Gateway receives a request, does the required processing and returns a response via the API Gateway. Every Lambda function can invoke another Lambda function or another service. And, it doesn’t have to be an AWS service. We use Firebase as our primary user-facing database and our Lambda functions regularly talk to it.</a:t>
            </a:r>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19</a:t>
            </a:fld>
            <a:endParaRPr lang="id-ID"/>
          </a:p>
        </p:txBody>
      </p:sp>
    </p:spTree>
    <p:extLst>
      <p:ext uri="{BB962C8B-B14F-4D97-AF65-F5344CB8AC3E}">
        <p14:creationId xmlns:p14="http://schemas.microsoft.com/office/powerpoint/2010/main" val="1276793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2</a:t>
            </a:fld>
            <a:endParaRPr lang="id-ID"/>
          </a:p>
        </p:txBody>
      </p:sp>
    </p:spTree>
    <p:extLst>
      <p:ext uri="{BB962C8B-B14F-4D97-AF65-F5344CB8AC3E}">
        <p14:creationId xmlns:p14="http://schemas.microsoft.com/office/powerpoint/2010/main" val="70343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5C38DD1-33AA-4996-977A-42B26A155BBE}" type="slidenum">
              <a:rPr lang="id-ID" smtClean="0"/>
              <a:t>20</a:t>
            </a:fld>
            <a:endParaRPr lang="id-ID"/>
          </a:p>
        </p:txBody>
      </p:sp>
    </p:spTree>
    <p:extLst>
      <p:ext uri="{BB962C8B-B14F-4D97-AF65-F5344CB8AC3E}">
        <p14:creationId xmlns:p14="http://schemas.microsoft.com/office/powerpoint/2010/main" val="1505503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3</a:t>
            </a:fld>
            <a:endParaRPr lang="id-ID"/>
          </a:p>
        </p:txBody>
      </p:sp>
    </p:spTree>
    <p:extLst>
      <p:ext uri="{BB962C8B-B14F-4D97-AF65-F5344CB8AC3E}">
        <p14:creationId xmlns:p14="http://schemas.microsoft.com/office/powerpoint/2010/main" val="1558592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4</a:t>
            </a:fld>
            <a:endParaRPr lang="id-ID"/>
          </a:p>
        </p:txBody>
      </p:sp>
    </p:spTree>
    <p:extLst>
      <p:ext uri="{BB962C8B-B14F-4D97-AF65-F5344CB8AC3E}">
        <p14:creationId xmlns:p14="http://schemas.microsoft.com/office/powerpoint/2010/main" val="1744978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My name is Sam </a:t>
            </a:r>
            <a:r>
              <a:rPr lang="en-US" sz="1200" u="none" kern="1200" baseline="0" dirty="0" err="1" smtClean="0">
                <a:solidFill>
                  <a:schemeClr val="tx1"/>
                </a:solidFill>
                <a:latin typeface="+mn-lt"/>
                <a:ea typeface="+mn-ea"/>
                <a:cs typeface="+mn-cs"/>
              </a:rPr>
              <a:t>Kroonenburg</a:t>
            </a:r>
            <a:r>
              <a:rPr lang="en-US" sz="1200" u="none" kern="1200" baseline="0" dirty="0" smtClean="0">
                <a:solidFill>
                  <a:schemeClr val="tx1"/>
                </a:solidFill>
                <a:latin typeface="+mn-lt"/>
                <a:ea typeface="+mn-ea"/>
                <a:cs typeface="+mn-cs"/>
              </a:rPr>
              <a:t> and I’m the CTO &amp; co-founder of an online social learning platform called A Cloud Guru. We’ve built our platform technology entirely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 in fact, we’re a completely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company. The only machines we run are our dev laptops.</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I’ve been living in Melbourne, Australia, for the past 5 years, and prior to this I spent the majority of my career with Microsoft. I was a developer on the Windows team in Seattle, where I worked in the core file systems group. There my major focus was the Disk Defragmenter — which I owned, and had the </a:t>
            </a:r>
            <a:r>
              <a:rPr lang="en-US" sz="1200" u="none" kern="1200" baseline="0" dirty="0" err="1" smtClean="0">
                <a:solidFill>
                  <a:schemeClr val="tx1"/>
                </a:solidFill>
                <a:latin typeface="+mn-lt"/>
                <a:ea typeface="+mn-ea"/>
                <a:cs typeface="+mn-cs"/>
              </a:rPr>
              <a:t>honour</a:t>
            </a:r>
            <a:r>
              <a:rPr lang="en-US" sz="1200" u="none" kern="1200" baseline="0" dirty="0" smtClean="0">
                <a:solidFill>
                  <a:schemeClr val="tx1"/>
                </a:solidFill>
                <a:latin typeface="+mn-lt"/>
                <a:ea typeface="+mn-ea"/>
                <a:cs typeface="+mn-cs"/>
              </a:rPr>
              <a:t> of rewriting for Windows 7. I also worked on System Restore, Volume Shrink and the Volume Disk Service. I then worked for Microsoft in Oslo, Norway, on Microsoft’s next generation version of FAST Search.</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So, when I talk about </a:t>
            </a:r>
            <a:r>
              <a:rPr lang="en-US" sz="1200" u="none" kern="1200" baseline="0" dirty="0" err="1" smtClean="0">
                <a:solidFill>
                  <a:schemeClr val="tx1"/>
                </a:solidFill>
                <a:latin typeface="+mn-lt"/>
                <a:ea typeface="+mn-ea"/>
                <a:cs typeface="+mn-cs"/>
              </a:rPr>
              <a:t>serverless</a:t>
            </a:r>
            <a:r>
              <a:rPr lang="en-US" sz="1200" u="none" kern="1200" baseline="0" dirty="0" smtClean="0">
                <a:solidFill>
                  <a:schemeClr val="tx1"/>
                </a:solidFill>
                <a:latin typeface="+mn-lt"/>
                <a:ea typeface="+mn-ea"/>
                <a:cs typeface="+mn-cs"/>
              </a:rPr>
              <a:t> architectures today — please know that I’m not anti-server — I’ve spent a large portion of my career building server software.</a:t>
            </a:r>
          </a:p>
          <a:p>
            <a:endParaRPr lang="is-IS" dirty="0" smtClean="0"/>
          </a:p>
          <a:p>
            <a:r>
              <a:rPr lang="is-IS" dirty="0" smtClean="0"/>
              <a:t>And then, this guy next to me with</a:t>
            </a:r>
            <a:r>
              <a:rPr lang="is-IS" baseline="0" dirty="0" smtClean="0"/>
              <a:t> the bond villain accent is Pete...</a:t>
            </a:r>
          </a:p>
          <a:p>
            <a:endParaRPr lang="is-IS" dirty="0" smtClean="0"/>
          </a:p>
          <a:p>
            <a:endParaRPr lang="is-IS" dirty="0" smtClean="0"/>
          </a:p>
          <a:p>
            <a:r>
              <a:rPr lang="en-US" b="1" dirty="0" smtClean="0"/>
              <a:t>Pete...</a:t>
            </a:r>
          </a:p>
          <a:p>
            <a:r>
              <a:rPr lang="en-US" dirty="0" smtClean="0"/>
              <a:t>Hi everyone, my name is Peter </a:t>
            </a:r>
            <a:r>
              <a:rPr lang="en-US" dirty="0" err="1" smtClean="0"/>
              <a:t>Sbarski</a:t>
            </a:r>
            <a:r>
              <a:rPr lang="en-US" dirty="0" smtClean="0"/>
              <a:t> and I am VP of Engineering at A Cloud Guru. I have a background in computer science having received a PhD in Comp. Sci. back in 2008. Before joining A Cloud Guru I worked as a software development lead for a consultancy in Melbourne, Australia for about</a:t>
            </a:r>
            <a:r>
              <a:rPr lang="en-US" baseline="0" dirty="0" smtClean="0"/>
              <a:t> 5 years. I have also worked at the </a:t>
            </a:r>
            <a:r>
              <a:rPr lang="en-US" baseline="0" dirty="0" err="1" smtClean="0"/>
              <a:t>Defence</a:t>
            </a:r>
            <a:r>
              <a:rPr lang="en-US" baseline="0" dirty="0" smtClean="0"/>
              <a:t> Science and Technology </a:t>
            </a:r>
            <a:r>
              <a:rPr lang="en-US" baseline="0" dirty="0" err="1" smtClean="0"/>
              <a:t>Organisation</a:t>
            </a:r>
            <a:r>
              <a:rPr lang="en-US" baseline="0" dirty="0" smtClean="0"/>
              <a:t> and the UN in New York</a:t>
            </a:r>
            <a:r>
              <a:rPr lang="en-US" dirty="0" smtClean="0"/>
              <a:t>. I have an interest in cloud,</a:t>
            </a:r>
            <a:r>
              <a:rPr lang="en-US" baseline="0" dirty="0" smtClean="0"/>
              <a:t> software architecture, and the ever changing and crazy world of web technologies. At the moment my primary interest is </a:t>
            </a:r>
            <a:r>
              <a:rPr lang="en-US" baseline="0" dirty="0" err="1" smtClean="0"/>
              <a:t>serverless</a:t>
            </a:r>
            <a:r>
              <a:rPr lang="en-US" baseline="0" dirty="0" smtClean="0"/>
              <a:t> technologies on which I spend most of my time. </a:t>
            </a:r>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5</a:t>
            </a:fld>
            <a:endParaRPr lang="id-ID"/>
          </a:p>
        </p:txBody>
      </p:sp>
    </p:spTree>
    <p:extLst>
      <p:ext uri="{BB962C8B-B14F-4D97-AF65-F5344CB8AC3E}">
        <p14:creationId xmlns:p14="http://schemas.microsoft.com/office/powerpoint/2010/main" val="521403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Sam</a:t>
            </a:r>
          </a:p>
          <a:p>
            <a:r>
              <a:rPr lang="en-US" dirty="0" smtClean="0"/>
              <a:t>There's a fundamental shift underway</a:t>
            </a:r>
            <a:r>
              <a:rPr lang="is-IS" dirty="0" smtClean="0"/>
              <a:t>…</a:t>
            </a:r>
            <a:r>
              <a:rPr lang="en-US" dirty="0" smtClean="0"/>
              <a:t> the</a:t>
            </a:r>
            <a:r>
              <a:rPr lang="en-US" baseline="0" dirty="0" smtClean="0"/>
              <a:t> </a:t>
            </a:r>
            <a:r>
              <a:rPr lang="en-US" dirty="0" smtClean="0"/>
              <a:t>movement toward </a:t>
            </a:r>
            <a:r>
              <a:rPr lang="en-US" dirty="0" err="1" smtClean="0"/>
              <a:t>serverless</a:t>
            </a:r>
            <a:r>
              <a:rPr lang="en-US" dirty="0" smtClean="0"/>
              <a:t> cloud architectures is absolutely blowing up right now.</a:t>
            </a:r>
          </a:p>
          <a:p>
            <a:endParaRPr lang="en-US" dirty="0" smtClean="0"/>
          </a:p>
          <a:p>
            <a:r>
              <a:rPr lang="en-US" dirty="0" smtClean="0"/>
              <a:t>With the release of code-execution-as-a-service technologies such as AWS Lambda, IBM </a:t>
            </a:r>
            <a:r>
              <a:rPr lang="en-US" dirty="0" err="1" smtClean="0"/>
              <a:t>OpenWhisk</a:t>
            </a:r>
            <a:r>
              <a:rPr lang="en-US" dirty="0" smtClean="0"/>
              <a:t>, Azure Functions &amp; Google Cloud Functions -- developers are now building entirely </a:t>
            </a:r>
            <a:r>
              <a:rPr lang="en-US" dirty="0" err="1" smtClean="0"/>
              <a:t>serverless</a:t>
            </a:r>
            <a:r>
              <a:rPr lang="en-US" dirty="0" smtClean="0"/>
              <a:t> platforms at scale. In these new architectures, traditional back-end servers are replaced with cloud functions acting as discrete single-purpose services. </a:t>
            </a:r>
          </a:p>
          <a:p>
            <a:endParaRPr lang="en-US" dirty="0" smtClean="0"/>
          </a:p>
          <a:p>
            <a:r>
              <a:rPr lang="en-US" dirty="0" smtClean="0"/>
              <a:t>Every major player in cloud is heavily investing in a </a:t>
            </a:r>
            <a:r>
              <a:rPr lang="en-US" dirty="0" err="1" smtClean="0"/>
              <a:t>serverless</a:t>
            </a:r>
            <a:r>
              <a:rPr lang="en-US" dirty="0" smtClean="0"/>
              <a:t> offering – everyone wants to lead</a:t>
            </a:r>
            <a:r>
              <a:rPr lang="en-US" baseline="0" dirty="0" smtClean="0"/>
              <a:t> the next generation of cloud technologies.</a:t>
            </a:r>
          </a:p>
          <a:p>
            <a:endParaRPr lang="en-US" baseline="0" dirty="0" smtClean="0"/>
          </a:p>
          <a:p>
            <a:r>
              <a:rPr lang="en-US" baseline="0" dirty="0" smtClean="0"/>
              <a:t>And the press is taking an interest – take a look at the NYT article from just a couple of days ago.</a:t>
            </a:r>
            <a:endParaRPr lang="en-US" dirty="0" smtClean="0"/>
          </a:p>
        </p:txBody>
      </p:sp>
      <p:sp>
        <p:nvSpPr>
          <p:cNvPr id="4" name="Slide Number Placeholder 3"/>
          <p:cNvSpPr>
            <a:spLocks noGrp="1"/>
          </p:cNvSpPr>
          <p:nvPr>
            <p:ph type="sldNum" sz="quarter" idx="10"/>
          </p:nvPr>
        </p:nvSpPr>
        <p:spPr/>
        <p:txBody>
          <a:bodyPr/>
          <a:lstStyle/>
          <a:p>
            <a:fld id="{55C38DD1-33AA-4996-977A-42B26A155BBE}" type="slidenum">
              <a:rPr lang="id-ID" smtClean="0"/>
              <a:t>6</a:t>
            </a:fld>
            <a:endParaRPr lang="id-ID"/>
          </a:p>
        </p:txBody>
      </p:sp>
    </p:spTree>
    <p:extLst>
      <p:ext uri="{BB962C8B-B14F-4D97-AF65-F5344CB8AC3E}">
        <p14:creationId xmlns:p14="http://schemas.microsoft.com/office/powerpoint/2010/main" val="1331121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Pete</a:t>
            </a:r>
          </a:p>
          <a:p>
            <a:r>
              <a:rPr lang="en-US" dirty="0" smtClean="0"/>
              <a:t>So before we go any</a:t>
            </a:r>
            <a:r>
              <a:rPr lang="en-US" baseline="0" dirty="0" smtClean="0"/>
              <a:t> further I think we need to define what serverless really means. We say that a system is serverless if it meets a simple rule: </a:t>
            </a:r>
          </a:p>
          <a:p>
            <a:pPr marL="0" indent="0">
              <a:buNone/>
            </a:pPr>
            <a:endParaRPr lang="en-US" baseline="0" dirty="0" smtClean="0"/>
          </a:p>
          <a:p>
            <a:pPr marL="0" indent="0">
              <a:buNone/>
            </a:pPr>
            <a:r>
              <a:rPr lang="en-US" baseline="0" dirty="0" smtClean="0"/>
              <a:t>- There aren’t any servers for you to run, manage or even access and,</a:t>
            </a:r>
          </a:p>
          <a:p>
            <a:pPr marL="0" indent="0">
              <a:buNone/>
            </a:pPr>
            <a:endParaRPr lang="en-US" baseline="0" dirty="0" smtClean="0"/>
          </a:p>
          <a:p>
            <a:pPr marL="0" indent="0">
              <a:buNone/>
            </a:pPr>
            <a:r>
              <a:rPr lang="en-US" baseline="0" dirty="0" smtClean="0"/>
              <a:t>- Your code runs in an ephemeral, scalable, stateless compute service such as AWS Lambda, IBM </a:t>
            </a:r>
            <a:r>
              <a:rPr lang="en-US" baseline="0" dirty="0" err="1" smtClean="0"/>
              <a:t>OpenWhisk</a:t>
            </a:r>
            <a:r>
              <a:rPr lang="en-US" baseline="0" dirty="0" smtClean="0"/>
              <a:t>, in an Azure Function or in a Google Cloud Functions.</a:t>
            </a:r>
          </a:p>
          <a:p>
            <a:pPr marL="0" indent="0">
              <a:buNone/>
            </a:pPr>
            <a:endParaRPr lang="en-US" baseline="0" dirty="0" smtClean="0"/>
          </a:p>
          <a:p>
            <a:pPr marL="0" indent="0">
              <a:buNone/>
            </a:pPr>
            <a:r>
              <a:rPr lang="en-US" baseline="0" dirty="0" smtClean="0"/>
              <a:t>- So, what are these </a:t>
            </a:r>
            <a:r>
              <a:rPr lang="en-US" baseline="0" dirty="0" err="1" smtClean="0"/>
              <a:t>serverless</a:t>
            </a:r>
            <a:r>
              <a:rPr lang="en-US" baseline="0" dirty="0" smtClean="0"/>
              <a:t> compute services? Let's take lambda as an example. You provide your code to lambda, in the form of a zip file... Your code is a single function... and lambda runs your code in response to an event. That might be you asking for it to be invoked, or a file being dropped into cloud storage, or an email being received.</a:t>
            </a:r>
          </a:p>
        </p:txBody>
      </p:sp>
      <p:sp>
        <p:nvSpPr>
          <p:cNvPr id="4" name="Slide Number Placeholder 3"/>
          <p:cNvSpPr>
            <a:spLocks noGrp="1"/>
          </p:cNvSpPr>
          <p:nvPr>
            <p:ph type="sldNum" sz="quarter" idx="10"/>
          </p:nvPr>
        </p:nvSpPr>
        <p:spPr/>
        <p:txBody>
          <a:bodyPr/>
          <a:lstStyle/>
          <a:p>
            <a:fld id="{55C38DD1-33AA-4996-977A-42B26A155BBE}" type="slidenum">
              <a:rPr lang="id-ID" smtClean="0"/>
              <a:t>7</a:t>
            </a:fld>
            <a:endParaRPr lang="id-ID"/>
          </a:p>
        </p:txBody>
      </p:sp>
    </p:spTree>
    <p:extLst>
      <p:ext uri="{BB962C8B-B14F-4D97-AF65-F5344CB8AC3E}">
        <p14:creationId xmlns:p14="http://schemas.microsoft.com/office/powerpoint/2010/main" val="1200507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1" kern="1200" dirty="0" smtClean="0">
                <a:solidFill>
                  <a:schemeClr val="tx1"/>
                </a:solidFill>
                <a:effectLst/>
                <a:latin typeface="+mn-lt"/>
                <a:ea typeface="+mn-ea"/>
                <a:cs typeface="+mn-cs"/>
              </a:rPr>
              <a:t>Pete</a:t>
            </a:r>
          </a:p>
          <a:p>
            <a:pPr marL="0" indent="0">
              <a:buNone/>
            </a:pPr>
            <a:r>
              <a:rPr lang="en-US" sz="1200" kern="1200" dirty="0" smtClean="0">
                <a:solidFill>
                  <a:schemeClr val="tx1"/>
                </a:solidFill>
                <a:effectLst/>
                <a:latin typeface="+mn-lt"/>
                <a:ea typeface="+mn-ea"/>
                <a:cs typeface="+mn-cs"/>
              </a:rPr>
              <a:t>By taking a compute service such as Lambda and making use of various powerful third-party APIs and web services, developers can build loosely coupled, scalable, and efficient architectures quickly. </a:t>
            </a:r>
            <a:r>
              <a:rPr lang="en-US" sz="1200" i="1" kern="1200" dirty="0" smtClean="0">
                <a:solidFill>
                  <a:schemeClr val="tx1"/>
                </a:solidFill>
                <a:effectLst/>
                <a:latin typeface="+mn-lt"/>
                <a:ea typeface="+mn-ea"/>
                <a:cs typeface="+mn-cs"/>
              </a:rPr>
              <a:t>Moving away from servers and infrastructure concerns, as well as allowing the developer to primarily focus on code is the ultimate goal behind serverless.</a:t>
            </a:r>
            <a:r>
              <a:rPr lang="en-US" dirty="0" smtClean="0">
                <a:effectLst/>
              </a:rPr>
              <a:t>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x-none" sz="1200" kern="1200" dirty="0" smtClean="0">
                <a:solidFill>
                  <a:schemeClr val="tx1"/>
                </a:solidFill>
                <a:effectLst/>
                <a:latin typeface="+mn-lt"/>
                <a:ea typeface="+mn-ea"/>
                <a:cs typeface="+mn-cs"/>
              </a:rPr>
              <a:t>Before we </a:t>
            </a:r>
            <a:r>
              <a:rPr lang="en-US" sz="1200" kern="1200" dirty="0" smtClean="0">
                <a:solidFill>
                  <a:schemeClr val="tx1"/>
                </a:solidFill>
                <a:effectLst/>
                <a:latin typeface="+mn-lt"/>
                <a:ea typeface="+mn-ea"/>
                <a:cs typeface="+mn-cs"/>
              </a:rPr>
              <a:t>go any further we</a:t>
            </a:r>
            <a:r>
              <a:rPr lang="x-none" sz="1200" kern="1200" dirty="0" smtClean="0">
                <a:solidFill>
                  <a:schemeClr val="tx1"/>
                </a:solidFill>
                <a:effectLst/>
                <a:latin typeface="+mn-lt"/>
                <a:ea typeface="+mn-ea"/>
                <a:cs typeface="+mn-cs"/>
              </a:rPr>
              <a:t> shoul</a:t>
            </a:r>
            <a:r>
              <a:rPr lang="en-US" sz="1200" kern="1200" dirty="0" smtClean="0">
                <a:solidFill>
                  <a:schemeClr val="tx1"/>
                </a:solidFill>
                <a:effectLst/>
                <a:latin typeface="+mn-lt"/>
                <a:ea typeface="+mn-ea"/>
                <a:cs typeface="+mn-cs"/>
              </a:rPr>
              <a:t>d</a:t>
            </a:r>
            <a:r>
              <a:rPr lang="en-US" sz="1200" kern="1200" baseline="0" dirty="0" smtClean="0">
                <a:solidFill>
                  <a:schemeClr val="tx1"/>
                </a:solidFill>
                <a:effectLst/>
                <a:latin typeface="+mn-lt"/>
                <a:ea typeface="+mn-ea"/>
                <a:cs typeface="+mn-cs"/>
              </a:rPr>
              <a:t> </a:t>
            </a:r>
            <a:r>
              <a:rPr lang="x-none" sz="1200" kern="1200" dirty="0" smtClean="0">
                <a:solidFill>
                  <a:schemeClr val="tx1"/>
                </a:solidFill>
                <a:effectLst/>
                <a:latin typeface="+mn-lt"/>
                <a:ea typeface="+mn-ea"/>
                <a:cs typeface="+mn-cs"/>
              </a:rPr>
              <a:t>mention that the word </a:t>
            </a:r>
            <a:r>
              <a:rPr lang="x-none" sz="1200" i="1" kern="1200" dirty="0" smtClean="0">
                <a:solidFill>
                  <a:schemeClr val="tx1"/>
                </a:solidFill>
                <a:effectLst/>
                <a:latin typeface="+mn-lt"/>
                <a:ea typeface="+mn-ea"/>
                <a:cs typeface="+mn-cs"/>
              </a:rPr>
              <a:t>serverless</a:t>
            </a:r>
            <a:r>
              <a:rPr lang="x-none" sz="1200" kern="1200" dirty="0" smtClean="0">
                <a:solidFill>
                  <a:schemeClr val="tx1"/>
                </a:solidFill>
                <a:effectLst/>
                <a:latin typeface="+mn-lt"/>
                <a:ea typeface="+mn-ea"/>
                <a:cs typeface="+mn-cs"/>
              </a:rPr>
              <a:t> is a bit of a misnomer. Whether you use a compute service such as AWS Lambda to execute your code or interact with an API, there are still servers running in the background. The difference is that these servers are hidden from us. There is no infrastructure for us to think about. No way to tweak the underlying operating system.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If, for example you use Lambda,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AWS takes care of provisioning and management of the EC2 servers that actually execute</a:t>
            </a:r>
            <a:r>
              <a:rPr lang="en-US" sz="1200" kern="1200" baseline="0" dirty="0" smtClean="0">
                <a:solidFill>
                  <a:schemeClr val="tx1"/>
                </a:solidFill>
                <a:effectLst/>
                <a:latin typeface="+mn-lt"/>
                <a:ea typeface="+mn-ea"/>
                <a:cs typeface="+mn-cs"/>
              </a:rPr>
              <a:t> your code. </a:t>
            </a:r>
            <a:r>
              <a:rPr lang="en-US" sz="1200" kern="1200" dirty="0" smtClean="0">
                <a:solidFill>
                  <a:schemeClr val="tx1"/>
                </a:solidFill>
                <a:effectLst/>
                <a:latin typeface="+mn-lt"/>
                <a:ea typeface="+mn-ea"/>
                <a:cs typeface="+mn-cs"/>
              </a:rPr>
              <a:t>They are responsible for providing a redundant, high-available compute infrastructure—including capacity provisioning and automated scaling—</a:t>
            </a:r>
            <a:r>
              <a:rPr lang="en-US" sz="1200" kern="1200" baseline="0" dirty="0" smtClean="0">
                <a:solidFill>
                  <a:schemeClr val="tx1"/>
                </a:solidFill>
                <a:effectLst/>
                <a:latin typeface="+mn-lt"/>
                <a:ea typeface="+mn-ea"/>
                <a:cs typeface="+mn-cs"/>
              </a:rPr>
              <a:t> that you, as a developer, do not need to think about. This frees our time to do other things such as solving the problem that is uniquely ours and moving quicker to overtake our competition.</a:t>
            </a:r>
          </a:p>
          <a:p>
            <a:endParaRPr lang="en-US" dirty="0"/>
          </a:p>
        </p:txBody>
      </p:sp>
      <p:sp>
        <p:nvSpPr>
          <p:cNvPr id="4" name="Slide Number Placeholder 3"/>
          <p:cNvSpPr>
            <a:spLocks noGrp="1"/>
          </p:cNvSpPr>
          <p:nvPr>
            <p:ph type="sldNum" sz="quarter" idx="10"/>
          </p:nvPr>
        </p:nvSpPr>
        <p:spPr/>
        <p:txBody>
          <a:bodyPr/>
          <a:lstStyle/>
          <a:p>
            <a:fld id="{55C38DD1-33AA-4996-977A-42B26A155BBE}" type="slidenum">
              <a:rPr lang="id-ID" smtClean="0"/>
              <a:t>8</a:t>
            </a:fld>
            <a:endParaRPr lang="id-ID"/>
          </a:p>
        </p:txBody>
      </p:sp>
    </p:spTree>
    <p:extLst>
      <p:ext uri="{BB962C8B-B14F-4D97-AF65-F5344CB8AC3E}">
        <p14:creationId xmlns:p14="http://schemas.microsoft.com/office/powerpoint/2010/main" val="2140339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u="none" kern="1200" baseline="0" dirty="0" smtClean="0">
                <a:solidFill>
                  <a:schemeClr val="tx1"/>
                </a:solidFill>
                <a:latin typeface="+mn-lt"/>
                <a:ea typeface="+mn-ea"/>
                <a:cs typeface="+mn-cs"/>
              </a:rPr>
              <a:t>Sam</a:t>
            </a:r>
          </a:p>
          <a:p>
            <a:r>
              <a:rPr lang="en-US" sz="1200" u="none" kern="1200" baseline="0" dirty="0" smtClean="0">
                <a:solidFill>
                  <a:schemeClr val="tx1"/>
                </a:solidFill>
                <a:latin typeface="+mn-lt"/>
                <a:ea typeface="+mn-ea"/>
                <a:cs typeface="+mn-cs"/>
              </a:rPr>
              <a:t>So in approximately 2 minutes I’m going to </a:t>
            </a:r>
            <a:r>
              <a:rPr lang="en-US" sz="1200" u="none" kern="1200" baseline="0" dirty="0" err="1" smtClean="0">
                <a:solidFill>
                  <a:schemeClr val="tx1"/>
                </a:solidFill>
                <a:latin typeface="+mn-lt"/>
                <a:ea typeface="+mn-ea"/>
                <a:cs typeface="+mn-cs"/>
              </a:rPr>
              <a:t>summarise</a:t>
            </a:r>
            <a:r>
              <a:rPr lang="en-US" sz="1200" u="none" kern="1200" baseline="0" dirty="0" smtClean="0">
                <a:solidFill>
                  <a:schemeClr val="tx1"/>
                </a:solidFill>
                <a:latin typeface="+mn-lt"/>
                <a:ea typeface="+mn-ea"/>
                <a:cs typeface="+mn-cs"/>
              </a:rPr>
              <a:t> the entire history of cloud computing. Go with me.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a lot of </a:t>
            </a:r>
            <a:r>
              <a:rPr lang="en-US" sz="1200" u="none" kern="1200" baseline="0" dirty="0" err="1" smtClean="0">
                <a:solidFill>
                  <a:schemeClr val="tx1"/>
                </a:solidFill>
                <a:latin typeface="+mn-lt"/>
                <a:ea typeface="+mn-ea"/>
                <a:cs typeface="+mn-cs"/>
              </a:rPr>
              <a:t>devs</a:t>
            </a:r>
            <a:r>
              <a:rPr lang="en-US" sz="1200" u="none" kern="1200" baseline="0" dirty="0" smtClean="0">
                <a:solidFill>
                  <a:schemeClr val="tx1"/>
                </a:solidFill>
                <a:latin typeface="+mn-lt"/>
                <a:ea typeface="+mn-ea"/>
                <a:cs typeface="+mn-cs"/>
              </a:rPr>
              <a:t> (like me) don’t like computer hardware. It’s heavy, it’s cumbersome, it breaks. So we’ve spent decades building layer of abstraction over layer of abstraction in code, to shield ourselves from the ugly truth of what’s really running our code. </a:t>
            </a:r>
          </a:p>
          <a:p>
            <a:endParaRPr lang="en-US" dirty="0" smtClean="0"/>
          </a:p>
          <a:p>
            <a:r>
              <a:rPr lang="en-US" dirty="0" smtClean="0"/>
              <a:t>First, we decided – hey, let’s chuck this hardware in a data </a:t>
            </a:r>
            <a:r>
              <a:rPr lang="en-US" dirty="0" err="1" smtClean="0"/>
              <a:t>centre</a:t>
            </a:r>
            <a:r>
              <a:rPr lang="en-US" dirty="0" smtClean="0"/>
              <a:t> somewhere,</a:t>
            </a:r>
            <a:r>
              <a:rPr lang="en-US" baseline="0" dirty="0" smtClean="0"/>
              <a:t> and someone else can be responsible for making sure it’s turned on &amp; connected to the network.  Hooray, we no longer needed to get out of our chairs.</a:t>
            </a:r>
          </a:p>
          <a:p>
            <a:endParaRPr lang="en-US" dirty="0" smtClean="0"/>
          </a:p>
          <a:p>
            <a:r>
              <a:rPr lang="en-US" dirty="0" smtClean="0"/>
              <a:t>But</a:t>
            </a:r>
            <a:r>
              <a:rPr lang="en-US" baseline="0" dirty="0" smtClean="0"/>
              <a:t> provisioning this infrastructure wasn’t fun. We had to talk to people – calling or emailing the data </a:t>
            </a:r>
            <a:r>
              <a:rPr lang="en-US" baseline="0" dirty="0" err="1" smtClean="0"/>
              <a:t>centre</a:t>
            </a:r>
            <a:r>
              <a:rPr lang="en-US" baseline="0" dirty="0" smtClean="0"/>
              <a:t> provider. And it could take days to get access to new machines.</a:t>
            </a:r>
          </a:p>
          <a:p>
            <a:endParaRPr lang="en-US" dirty="0" smtClean="0"/>
          </a:p>
          <a:p>
            <a:r>
              <a:rPr lang="en-US" b="1" dirty="0" smtClean="0"/>
              <a:t>IAAS</a:t>
            </a:r>
          </a:p>
          <a:p>
            <a:r>
              <a:rPr lang="en-US" dirty="0" smtClean="0"/>
              <a:t>And then, wham – 2006.</a:t>
            </a:r>
            <a:r>
              <a:rPr lang="en-US" baseline="0" dirty="0" smtClean="0"/>
              <a:t> Amazon releases EC2. And suddenly I can provision machines with API calls. From the command line. From my web browser. Heaven. IAAS was born, and developers around the world cheered. </a:t>
            </a:r>
            <a:r>
              <a:rPr lang="en-US" sz="1200" u="none" kern="1200" baseline="0" dirty="0" smtClean="0">
                <a:solidFill>
                  <a:schemeClr val="tx1"/>
                </a:solidFill>
                <a:latin typeface="+mn-lt"/>
                <a:ea typeface="+mn-ea"/>
                <a:cs typeface="+mn-cs"/>
              </a:rPr>
              <a:t>AWS is basically infrastructure as code. I can commission a machine anywhere in the world, and have it do my bidding with a single API call.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OK, so that’s great. Hats off to the AWS engineers — this is pretty cool.</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But something has always has always bothered me about this Infrastructure-as-a-service model. I still have to worry about the infrastructure. I still know that it exists and something could go wrong at any moment. </a:t>
            </a:r>
            <a:r>
              <a:rPr lang="en-US" sz="1200" b="0" u="none" kern="1200" baseline="0" dirty="0" smtClean="0">
                <a:solidFill>
                  <a:schemeClr val="tx1"/>
                </a:solidFill>
                <a:latin typeface="+mn-lt"/>
                <a:ea typeface="+mn-ea"/>
                <a:cs typeface="+mn-cs"/>
              </a:rPr>
              <a:t>It’s ALWAYS in the back of my mind. What if it crashes? What if it gets owned?</a:t>
            </a:r>
          </a:p>
          <a:p>
            <a:endParaRPr lang="en-US" sz="1200" b="0"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PAAS</a:t>
            </a:r>
          </a:p>
          <a:p>
            <a:endParaRPr lang="en-US" sz="1200" b="1"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Microsoft Azure came out blazing with Platform-as-a-service (as did Amazon with Elastic Beanstalk), which was basically a nice way of saying — give me your code &amp; we’ll spin up a machine for you, push your code onto it, and run it. Which is great, it’s one less step that I have to perform — but again. I still have a server that I can control, where things can go wrong — and that’s really my responsibility.</a:t>
            </a:r>
          </a:p>
          <a:p>
            <a:endParaRPr lang="en-US" sz="1200" b="1" u="none" kern="1200" baseline="0" dirty="0" smtClean="0">
              <a:solidFill>
                <a:schemeClr val="tx1"/>
              </a:solidFill>
              <a:latin typeface="+mn-lt"/>
              <a:ea typeface="+mn-ea"/>
              <a:cs typeface="+mn-cs"/>
            </a:endParaRPr>
          </a:p>
          <a:p>
            <a:r>
              <a:rPr lang="en-US" sz="1200" b="1" u="none" kern="1200" baseline="0" dirty="0" smtClean="0">
                <a:solidFill>
                  <a:schemeClr val="tx1"/>
                </a:solidFill>
                <a:latin typeface="+mn-lt"/>
                <a:ea typeface="+mn-ea"/>
                <a:cs typeface="+mn-cs"/>
              </a:rPr>
              <a:t>Containers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Containerization gained a lot of popularity in the past few years. Although</a:t>
            </a:r>
            <a:r>
              <a:rPr lang="en-US" sz="1200" kern="1200" baseline="0" dirty="0" smtClean="0">
                <a:solidFill>
                  <a:schemeClr val="tx1"/>
                </a:solidFill>
                <a:effectLst/>
                <a:latin typeface="+mn-lt"/>
                <a:ea typeface="+mn-ea"/>
                <a:cs typeface="+mn-cs"/>
              </a:rPr>
              <a:t> not exclusively related to cloud, containers are popular in cloud environments. </a:t>
            </a:r>
            <a:r>
              <a:rPr lang="en-US" sz="1200" kern="1200" dirty="0" smtClean="0">
                <a:solidFill>
                  <a:schemeClr val="tx1"/>
                </a:solidFill>
                <a:effectLst/>
                <a:latin typeface="+mn-lt"/>
                <a:ea typeface="+mn-ea"/>
                <a:cs typeface="+mn-cs"/>
              </a:rPr>
              <a:t>Containers are a lightweight alternative to full-blown virtualization. They are isolated and lightweight but they still need to be deployed to a server. They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 excellent solution when dependencies are in play but they have their own housekeeping challenges. You still have to worry</a:t>
            </a:r>
            <a:r>
              <a:rPr lang="en-US" sz="1200" kern="1200" baseline="0" dirty="0" smtClean="0">
                <a:solidFill>
                  <a:schemeClr val="tx1"/>
                </a:solidFill>
                <a:effectLst/>
                <a:latin typeface="+mn-lt"/>
                <a:ea typeface="+mn-ea"/>
                <a:cs typeface="+mn-cs"/>
              </a:rPr>
              <a:t> about keeping your containers running, scaling in response to load, etc. They are  still your responsibility.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err="1" smtClean="0">
                <a:solidFill>
                  <a:schemeClr val="tx1"/>
                </a:solidFill>
                <a:effectLst/>
                <a:latin typeface="+mn-lt"/>
                <a:ea typeface="+mn-ea"/>
                <a:cs typeface="+mn-cs"/>
              </a:rPr>
              <a:t>Serverless</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Serverless</a:t>
            </a:r>
            <a:r>
              <a:rPr lang="en-US" sz="1200" kern="1200" dirty="0" smtClean="0">
                <a:solidFill>
                  <a:schemeClr val="tx1"/>
                </a:solidFill>
                <a:effectLst/>
                <a:latin typeface="+mn-lt"/>
                <a:ea typeface="+mn-ea"/>
                <a:cs typeface="+mn-cs"/>
              </a:rPr>
              <a:t> compute</a:t>
            </a:r>
            <a:r>
              <a:rPr lang="en-US" sz="1200" kern="1200" baseline="0" dirty="0" smtClean="0">
                <a:solidFill>
                  <a:schemeClr val="tx1"/>
                </a:solidFill>
                <a:effectLst/>
                <a:latin typeface="+mn-lt"/>
                <a:ea typeface="+mn-ea"/>
                <a:cs typeface="+mn-cs"/>
              </a:rPr>
              <a:t> services like </a:t>
            </a:r>
            <a:r>
              <a:rPr lang="en-US" sz="1200" kern="1200" dirty="0" smtClean="0">
                <a:solidFill>
                  <a:schemeClr val="tx1"/>
                </a:solidFill>
                <a:effectLst/>
                <a:latin typeface="+mn-lt"/>
                <a:ea typeface="+mn-ea"/>
                <a:cs typeface="+mn-cs"/>
              </a:rPr>
              <a:t>lambda take your code and run it without any need to provision servers, install software, deploy containers, or worry about low-level detail. And</a:t>
            </a:r>
            <a:r>
              <a:rPr lang="en-US" sz="1200" kern="1200" baseline="0" dirty="0" smtClean="0">
                <a:solidFill>
                  <a:schemeClr val="tx1"/>
                </a:solidFill>
                <a:effectLst/>
                <a:latin typeface="+mn-lt"/>
                <a:ea typeface="+mn-ea"/>
                <a:cs typeface="+mn-cs"/>
              </a:rPr>
              <a:t> your code can be run in</a:t>
            </a:r>
            <a:r>
              <a:rPr lang="en-US" sz="1200" kern="1200" dirty="0" smtClean="0">
                <a:solidFill>
                  <a:schemeClr val="tx1"/>
                </a:solidFill>
                <a:effectLst/>
                <a:latin typeface="+mn-lt"/>
                <a:ea typeface="+mn-ea"/>
                <a:cs typeface="+mn-cs"/>
              </a:rPr>
              <a:t> massively parallelized way in response to events.</a:t>
            </a:r>
            <a:r>
              <a:rPr lang="en-US" sz="1200" kern="1200" baseline="0" dirty="0" smtClean="0">
                <a:solidFill>
                  <a:schemeClr val="tx1"/>
                </a:solidFill>
                <a:effectLst/>
                <a:latin typeface="+mn-lt"/>
                <a:ea typeface="+mn-ea"/>
                <a:cs typeface="+mn-cs"/>
              </a:rPr>
              <a:t> The cloud provider </a:t>
            </a:r>
            <a:r>
              <a:rPr lang="en-US" sz="1200" kern="1200" dirty="0" smtClean="0">
                <a:solidFill>
                  <a:schemeClr val="tx1"/>
                </a:solidFill>
                <a:effectLst/>
                <a:latin typeface="+mn-lt"/>
                <a:ea typeface="+mn-ea"/>
                <a:cs typeface="+mn-cs"/>
              </a:rPr>
              <a:t>takes care of provisioning and management of the infrastructure and</a:t>
            </a:r>
            <a:r>
              <a:rPr lang="en-US" sz="1200" kern="1200" baseline="0" dirty="0" smtClean="0">
                <a:solidFill>
                  <a:schemeClr val="tx1"/>
                </a:solidFill>
                <a:effectLst/>
                <a:latin typeface="+mn-lt"/>
                <a:ea typeface="+mn-ea"/>
                <a:cs typeface="+mn-cs"/>
              </a:rPr>
              <a:t> the dev doesn't need to think about it.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b="1" dirty="0" smtClean="0"/>
          </a:p>
          <a:p>
            <a:endParaRPr lang="en-US" b="1" dirty="0"/>
          </a:p>
        </p:txBody>
      </p:sp>
      <p:sp>
        <p:nvSpPr>
          <p:cNvPr id="4" name="Slide Number Placeholder 3"/>
          <p:cNvSpPr>
            <a:spLocks noGrp="1"/>
          </p:cNvSpPr>
          <p:nvPr>
            <p:ph type="sldNum" sz="quarter" idx="10"/>
          </p:nvPr>
        </p:nvSpPr>
        <p:spPr/>
        <p:txBody>
          <a:bodyPr/>
          <a:lstStyle/>
          <a:p>
            <a:fld id="{55C38DD1-33AA-4996-977A-42B26A155BBE}" type="slidenum">
              <a:rPr lang="id-ID" smtClean="0"/>
              <a:t>9</a:t>
            </a:fld>
            <a:endParaRPr lang="id-ID"/>
          </a:p>
        </p:txBody>
      </p:sp>
    </p:spTree>
    <p:extLst>
      <p:ext uri="{BB962C8B-B14F-4D97-AF65-F5344CB8AC3E}">
        <p14:creationId xmlns:p14="http://schemas.microsoft.com/office/powerpoint/2010/main" val="1288409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948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145017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8" name="Picture Placeholder 3"/>
          <p:cNvSpPr>
            <a:spLocks noGrp="1"/>
          </p:cNvSpPr>
          <p:nvPr>
            <p:ph type="pic" sz="quarter" idx="11"/>
          </p:nvPr>
        </p:nvSpPr>
        <p:spPr>
          <a:xfrm>
            <a:off x="397186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9" name="Picture Placeholder 3"/>
          <p:cNvSpPr>
            <a:spLocks noGrp="1"/>
          </p:cNvSpPr>
          <p:nvPr>
            <p:ph type="pic" sz="quarter" idx="12"/>
          </p:nvPr>
        </p:nvSpPr>
        <p:spPr>
          <a:xfrm>
            <a:off x="6508785"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10" name="Picture Placeholder 3"/>
          <p:cNvSpPr>
            <a:spLocks noGrp="1"/>
          </p:cNvSpPr>
          <p:nvPr>
            <p:ph type="pic" sz="quarter" idx="13"/>
          </p:nvPr>
        </p:nvSpPr>
        <p:spPr>
          <a:xfrm>
            <a:off x="9030475" y="2284944"/>
            <a:ext cx="1697846" cy="1697847"/>
          </a:xfrm>
          <a:prstGeom prst="rect">
            <a:avLst/>
          </a:prstGeom>
        </p:spPr>
        <p:txBody>
          <a:bodyPr>
            <a:normAutofit/>
          </a:bodyPr>
          <a:lstStyle>
            <a:lvl1pPr>
              <a:defRPr sz="1600">
                <a:solidFill>
                  <a:schemeClr val="accent2"/>
                </a:solidFill>
              </a:defRPr>
            </a:lvl1pPr>
          </a:lstStyle>
          <a:p>
            <a:endParaRPr lang="id-ID"/>
          </a:p>
        </p:txBody>
      </p:sp>
      <p:sp>
        <p:nvSpPr>
          <p:cNvPr id="16" name="Rectangle 15"/>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7" name="Rectangle 16"/>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TextBox 24"/>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6" name="Group 25"/>
          <p:cNvGrpSpPr/>
          <p:nvPr userDrawn="1"/>
        </p:nvGrpSpPr>
        <p:grpSpPr>
          <a:xfrm>
            <a:off x="347419" y="6409324"/>
            <a:ext cx="224082" cy="221156"/>
            <a:chOff x="4328868" y="5502988"/>
            <a:chExt cx="500307" cy="493774"/>
          </a:xfrm>
        </p:grpSpPr>
        <p:sp>
          <p:nvSpPr>
            <p:cNvPr id="27" name="Freeform 2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userDrawn="1"/>
        </p:nvGrpSpPr>
        <p:grpSpPr>
          <a:xfrm flipH="1">
            <a:off x="933709" y="6409324"/>
            <a:ext cx="224082" cy="221156"/>
            <a:chOff x="4328868" y="5502988"/>
            <a:chExt cx="500307" cy="493774"/>
          </a:xfrm>
        </p:grpSpPr>
        <p:sp>
          <p:nvSpPr>
            <p:cNvPr id="30" name="Freeform 2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772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943475" y="1228725"/>
            <a:ext cx="2362200" cy="3260725"/>
          </a:xfrm>
        </p:spPr>
        <p:txBody>
          <a:bodyPr>
            <a:normAutofit/>
          </a:bodyPr>
          <a:lstStyle>
            <a:lvl1pPr>
              <a:defRPr sz="16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1" name="Rectangle 20"/>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4019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1222375" y="1945431"/>
            <a:ext cx="3106738" cy="2016211"/>
          </a:xfrm>
        </p:spPr>
        <p:txBody>
          <a:bodyPr>
            <a:normAutofit/>
          </a:bodyPr>
          <a:lstStyle>
            <a:lvl1pPr>
              <a:defRPr sz="2000">
                <a:solidFill>
                  <a:schemeClr val="accent2"/>
                </a:solidFill>
              </a:defRPr>
            </a:lvl1pPr>
          </a:lstStyle>
          <a:p>
            <a:endParaRPr lang="id-ID"/>
          </a:p>
        </p:txBody>
      </p:sp>
      <p:sp>
        <p:nvSpPr>
          <p:cNvPr id="9" name="Picture Placeholder 2"/>
          <p:cNvSpPr>
            <a:spLocks noGrp="1"/>
          </p:cNvSpPr>
          <p:nvPr>
            <p:ph type="pic" sz="quarter" idx="11"/>
          </p:nvPr>
        </p:nvSpPr>
        <p:spPr>
          <a:xfrm>
            <a:off x="4533786" y="1945431"/>
            <a:ext cx="3106738" cy="2016211"/>
          </a:xfrm>
        </p:spPr>
        <p:txBody>
          <a:bodyPr>
            <a:normAutofit/>
          </a:bodyPr>
          <a:lstStyle>
            <a:lvl1pPr>
              <a:defRPr sz="2000">
                <a:solidFill>
                  <a:schemeClr val="accent2"/>
                </a:solidFill>
              </a:defRPr>
            </a:lvl1pPr>
          </a:lstStyle>
          <a:p>
            <a:endParaRPr lang="id-ID"/>
          </a:p>
        </p:txBody>
      </p:sp>
      <p:sp>
        <p:nvSpPr>
          <p:cNvPr id="10" name="Picture Placeholder 2"/>
          <p:cNvSpPr>
            <a:spLocks noGrp="1"/>
          </p:cNvSpPr>
          <p:nvPr>
            <p:ph type="pic" sz="quarter" idx="12"/>
          </p:nvPr>
        </p:nvSpPr>
        <p:spPr>
          <a:xfrm>
            <a:off x="7858048" y="1945431"/>
            <a:ext cx="3106738" cy="2016211"/>
          </a:xfrm>
        </p:spPr>
        <p:txBody>
          <a:bodyPr>
            <a:normAutofit/>
          </a:bodyPr>
          <a:lstStyle>
            <a:lvl1pPr>
              <a:defRPr sz="2000">
                <a:solidFill>
                  <a:schemeClr val="accent2"/>
                </a:solidFill>
              </a:defRPr>
            </a:lvl1pPr>
          </a:lstStyle>
          <a:p>
            <a:endParaRPr lang="id-ID"/>
          </a:p>
        </p:txBody>
      </p:sp>
      <p:sp>
        <p:nvSpPr>
          <p:cNvPr id="11" name="Picture Placeholder 2"/>
          <p:cNvSpPr>
            <a:spLocks noGrp="1"/>
          </p:cNvSpPr>
          <p:nvPr>
            <p:ph type="pic" sz="quarter" idx="13"/>
          </p:nvPr>
        </p:nvSpPr>
        <p:spPr>
          <a:xfrm>
            <a:off x="1222375" y="4177345"/>
            <a:ext cx="3106738" cy="2016211"/>
          </a:xfrm>
        </p:spPr>
        <p:txBody>
          <a:bodyPr>
            <a:normAutofit/>
          </a:bodyPr>
          <a:lstStyle>
            <a:lvl1pPr>
              <a:defRPr sz="2000">
                <a:solidFill>
                  <a:schemeClr val="accent2"/>
                </a:solidFill>
              </a:defRPr>
            </a:lvl1pPr>
          </a:lstStyle>
          <a:p>
            <a:endParaRPr lang="id-ID"/>
          </a:p>
        </p:txBody>
      </p:sp>
      <p:sp>
        <p:nvSpPr>
          <p:cNvPr id="12" name="Picture Placeholder 2"/>
          <p:cNvSpPr>
            <a:spLocks noGrp="1"/>
          </p:cNvSpPr>
          <p:nvPr>
            <p:ph type="pic" sz="quarter" idx="14"/>
          </p:nvPr>
        </p:nvSpPr>
        <p:spPr>
          <a:xfrm>
            <a:off x="4533786" y="4177345"/>
            <a:ext cx="3106738" cy="2016211"/>
          </a:xfrm>
        </p:spPr>
        <p:txBody>
          <a:bodyPr>
            <a:normAutofit/>
          </a:bodyPr>
          <a:lstStyle>
            <a:lvl1pPr>
              <a:defRPr sz="2000">
                <a:solidFill>
                  <a:schemeClr val="accent2"/>
                </a:solidFill>
              </a:defRPr>
            </a:lvl1pPr>
          </a:lstStyle>
          <a:p>
            <a:endParaRPr lang="id-ID"/>
          </a:p>
        </p:txBody>
      </p:sp>
      <p:sp>
        <p:nvSpPr>
          <p:cNvPr id="13" name="Picture Placeholder 2"/>
          <p:cNvSpPr>
            <a:spLocks noGrp="1"/>
          </p:cNvSpPr>
          <p:nvPr>
            <p:ph type="pic" sz="quarter" idx="15"/>
          </p:nvPr>
        </p:nvSpPr>
        <p:spPr>
          <a:xfrm>
            <a:off x="7858048" y="4177345"/>
            <a:ext cx="3106738" cy="2016211"/>
          </a:xfrm>
        </p:spPr>
        <p:txBody>
          <a:bodyPr>
            <a:normAutofit/>
          </a:bodyPr>
          <a:lstStyle>
            <a:lvl1pPr>
              <a:defRPr sz="2000">
                <a:solidFill>
                  <a:schemeClr val="accent2"/>
                </a:solidFill>
              </a:defRPr>
            </a:lvl1pPr>
          </a:lstStyle>
          <a:p>
            <a:endParaRPr lang="id-ID"/>
          </a:p>
        </p:txBody>
      </p:sp>
      <p:sp>
        <p:nvSpPr>
          <p:cNvPr id="14" name="Freeform 5"/>
          <p:cNvSpPr>
            <a:spLocks/>
          </p:cNvSpPr>
          <p:nvPr userDrawn="1"/>
        </p:nvSpPr>
        <p:spPr bwMode="auto">
          <a:xfrm flipH="1">
            <a:off x="9305255" y="2655843"/>
            <a:ext cx="1337469" cy="133746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8" name="Freeform 5"/>
          <p:cNvSpPr>
            <a:spLocks/>
          </p:cNvSpPr>
          <p:nvPr userDrawn="1"/>
        </p:nvSpPr>
        <p:spPr bwMode="auto">
          <a:xfrm flipH="1">
            <a:off x="10870156" y="3855256"/>
            <a:ext cx="521440" cy="521440"/>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9" name="Freeform 5"/>
          <p:cNvSpPr>
            <a:spLocks/>
          </p:cNvSpPr>
          <p:nvPr userDrawn="1"/>
        </p:nvSpPr>
        <p:spPr bwMode="auto">
          <a:xfrm flipH="1">
            <a:off x="8352858" y="2453988"/>
            <a:ext cx="521761" cy="521761"/>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21" name="Rectangle 20"/>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Rectangle 21"/>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31" name="Group 30"/>
          <p:cNvGrpSpPr/>
          <p:nvPr userDrawn="1"/>
        </p:nvGrpSpPr>
        <p:grpSpPr>
          <a:xfrm>
            <a:off x="347419" y="6409324"/>
            <a:ext cx="224082" cy="221156"/>
            <a:chOff x="4328868" y="5502988"/>
            <a:chExt cx="500307" cy="493774"/>
          </a:xfrm>
        </p:grpSpPr>
        <p:sp>
          <p:nvSpPr>
            <p:cNvPr id="32" name="Freeform 31">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userDrawn="1"/>
        </p:nvGrpSpPr>
        <p:grpSpPr>
          <a:xfrm flipH="1">
            <a:off x="933709" y="6409324"/>
            <a:ext cx="224082" cy="221156"/>
            <a:chOff x="4328868" y="5502988"/>
            <a:chExt cx="500307" cy="493774"/>
          </a:xfrm>
        </p:grpSpPr>
        <p:sp>
          <p:nvSpPr>
            <p:cNvPr id="35" name="Freeform 34">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7" name="Straight Connector 36"/>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15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1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92213" y="2152650"/>
            <a:ext cx="3206750" cy="3138488"/>
          </a:xfrm>
        </p:spPr>
        <p:txBody>
          <a:bodyPr>
            <a:normAutofit/>
          </a:bodyPr>
          <a:lstStyle>
            <a:lvl1pPr>
              <a:defRPr sz="1600">
                <a:solidFill>
                  <a:schemeClr val="accent2"/>
                </a:solidFill>
              </a:defRPr>
            </a:lvl1pPr>
          </a:lstStyle>
          <a:p>
            <a:endParaRPr lang="id-ID"/>
          </a:p>
        </p:txBody>
      </p:sp>
      <p:sp>
        <p:nvSpPr>
          <p:cNvPr id="16" name="Picture Placeholder 14"/>
          <p:cNvSpPr>
            <a:spLocks noGrp="1"/>
          </p:cNvSpPr>
          <p:nvPr>
            <p:ph type="pic" sz="quarter" idx="11"/>
          </p:nvPr>
        </p:nvSpPr>
        <p:spPr>
          <a:xfrm>
            <a:off x="4487822" y="2152650"/>
            <a:ext cx="3206750" cy="3138488"/>
          </a:xfrm>
        </p:spPr>
        <p:txBody>
          <a:bodyPr>
            <a:normAutofit/>
          </a:bodyPr>
          <a:lstStyle>
            <a:lvl1pPr>
              <a:defRPr sz="1600">
                <a:solidFill>
                  <a:schemeClr val="accent2"/>
                </a:solidFill>
              </a:defRPr>
            </a:lvl1pPr>
          </a:lstStyle>
          <a:p>
            <a:endParaRPr lang="id-ID"/>
          </a:p>
        </p:txBody>
      </p:sp>
      <p:sp>
        <p:nvSpPr>
          <p:cNvPr id="17" name="Picture Placeholder 14"/>
          <p:cNvSpPr>
            <a:spLocks noGrp="1"/>
          </p:cNvSpPr>
          <p:nvPr>
            <p:ph type="pic" sz="quarter" idx="12"/>
          </p:nvPr>
        </p:nvSpPr>
        <p:spPr>
          <a:xfrm>
            <a:off x="7809924" y="2152650"/>
            <a:ext cx="3206750" cy="3138488"/>
          </a:xfrm>
        </p:spPr>
        <p:txBody>
          <a:bodyPr>
            <a:normAutofit/>
          </a:bodyPr>
          <a:lstStyle>
            <a:lvl1pPr>
              <a:defRPr sz="1600">
                <a:solidFill>
                  <a:schemeClr val="accent2"/>
                </a:solidFill>
              </a:defRPr>
            </a:lvl1pPr>
          </a:lstStyle>
          <a:p>
            <a:endParaRPr lang="id-ID"/>
          </a:p>
        </p:txBody>
      </p:sp>
      <p:sp>
        <p:nvSpPr>
          <p:cNvPr id="25" name="Rectangle 2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Rectangle 2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7" name="TextBox 2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8" name="Group 27"/>
          <p:cNvGrpSpPr/>
          <p:nvPr userDrawn="1"/>
        </p:nvGrpSpPr>
        <p:grpSpPr>
          <a:xfrm>
            <a:off x="347419" y="6409324"/>
            <a:ext cx="224082" cy="221156"/>
            <a:chOff x="4328868" y="5502988"/>
            <a:chExt cx="500307" cy="493774"/>
          </a:xfrm>
        </p:grpSpPr>
        <p:sp>
          <p:nvSpPr>
            <p:cNvPr id="29" name="Freeform 28">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userDrawn="1"/>
        </p:nvGrpSpPr>
        <p:grpSpPr>
          <a:xfrm flipH="1">
            <a:off x="933709" y="6409324"/>
            <a:ext cx="224082" cy="221156"/>
            <a:chOff x="4328868" y="5502988"/>
            <a:chExt cx="500307" cy="493774"/>
          </a:xfrm>
        </p:grpSpPr>
        <p:sp>
          <p:nvSpPr>
            <p:cNvPr id="32" name="Freeform 31">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73413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Picture Placeholder 3"/>
          <p:cNvSpPr>
            <a:spLocks noGrp="1"/>
          </p:cNvSpPr>
          <p:nvPr>
            <p:ph type="pic" sz="quarter" idx="10"/>
          </p:nvPr>
        </p:nvSpPr>
        <p:spPr>
          <a:xfrm>
            <a:off x="1045466" y="2283008"/>
            <a:ext cx="4969744" cy="3753338"/>
          </a:xfrm>
        </p:spPr>
        <p:txBody>
          <a:bodyPr>
            <a:normAutofit/>
          </a:bodyPr>
          <a:lstStyle>
            <a:lvl1pPr>
              <a:defRPr sz="1800">
                <a:solidFill>
                  <a:schemeClr val="accent2"/>
                </a:solidFill>
              </a:defRPr>
            </a:lvl1pPr>
          </a:lstStyle>
          <a:p>
            <a:endParaRPr lang="id-ID"/>
          </a:p>
        </p:txBody>
      </p:sp>
      <p:sp>
        <p:nvSpPr>
          <p:cNvPr id="9" name="Picture Placeholder 3"/>
          <p:cNvSpPr>
            <a:spLocks noGrp="1"/>
          </p:cNvSpPr>
          <p:nvPr>
            <p:ph type="pic" sz="quarter" idx="11"/>
          </p:nvPr>
        </p:nvSpPr>
        <p:spPr>
          <a:xfrm>
            <a:off x="6516763" y="2283008"/>
            <a:ext cx="4969744" cy="3753338"/>
          </a:xfrm>
        </p:spPr>
        <p:txBody>
          <a:bodyPr>
            <a:normAutofit/>
          </a:bodyPr>
          <a:lstStyle>
            <a:lvl1pPr>
              <a:defRPr sz="18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9946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3"/>
          <p:cNvSpPr>
            <a:spLocks noGrp="1"/>
          </p:cNvSpPr>
          <p:nvPr>
            <p:ph type="pic" sz="quarter" idx="10"/>
          </p:nvPr>
        </p:nvSpPr>
        <p:spPr>
          <a:xfrm>
            <a:off x="1045466" y="2283008"/>
            <a:ext cx="4969744" cy="3753338"/>
          </a:xfrm>
        </p:spPr>
        <p:txBody>
          <a:bodyPr>
            <a:normAutofit/>
          </a:bodyPr>
          <a:lstStyle>
            <a:lvl1pPr>
              <a:defRPr sz="2000">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4741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12192000" cy="3143250"/>
          </a:xfrm>
        </p:spPr>
        <p:txBody>
          <a:bodyPr>
            <a:normAutofit/>
          </a:bodyPr>
          <a:lstStyle>
            <a:lvl1pPr>
              <a:defRPr sz="2000">
                <a:solidFill>
                  <a:schemeClr val="accent2"/>
                </a:solidFill>
              </a:defRPr>
            </a:lvl1pPr>
          </a:lstStyle>
          <a:p>
            <a:endParaRPr lang="id-ID"/>
          </a:p>
        </p:txBody>
      </p:sp>
      <p:sp>
        <p:nvSpPr>
          <p:cNvPr id="8" name="Picture Placeholder 3"/>
          <p:cNvSpPr>
            <a:spLocks noGrp="1"/>
          </p:cNvSpPr>
          <p:nvPr>
            <p:ph type="pic" sz="quarter" idx="11"/>
          </p:nvPr>
        </p:nvSpPr>
        <p:spPr>
          <a:xfrm>
            <a:off x="1456589" y="1280867"/>
            <a:ext cx="1550340" cy="2598991"/>
          </a:xfrm>
        </p:spPr>
        <p:txBody>
          <a:bodyPr>
            <a:normAutofit/>
          </a:bodyPr>
          <a:lstStyle>
            <a:lvl1pPr>
              <a:defRPr sz="1800">
                <a:solidFill>
                  <a:schemeClr val="accent2"/>
                </a:solidFill>
              </a:defRPr>
            </a:lvl1pPr>
          </a:lstStyle>
          <a:p>
            <a:endParaRPr lang="id-ID" dirty="0"/>
          </a:p>
        </p:txBody>
      </p:sp>
      <p:sp>
        <p:nvSpPr>
          <p:cNvPr id="9" name="Picture Placeholder 3"/>
          <p:cNvSpPr>
            <a:spLocks noGrp="1"/>
          </p:cNvSpPr>
          <p:nvPr>
            <p:ph type="pic" sz="quarter" idx="10"/>
          </p:nvPr>
        </p:nvSpPr>
        <p:spPr>
          <a:xfrm>
            <a:off x="2855740" y="839411"/>
            <a:ext cx="1776413" cy="2977979"/>
          </a:xfrm>
        </p:spPr>
        <p:txBody>
          <a:bodyPr>
            <a:normAutofit/>
          </a:bodyPr>
          <a:lstStyle>
            <a:lvl1pPr>
              <a:defRPr sz="1800">
                <a:solidFill>
                  <a:schemeClr val="accent2"/>
                </a:solidFill>
              </a:defRPr>
            </a:lvl1pPr>
          </a:lstStyle>
          <a:p>
            <a:endParaRPr lang="id-ID" dirty="0"/>
          </a:p>
        </p:txBody>
      </p:sp>
      <p:sp>
        <p:nvSpPr>
          <p:cNvPr id="15" name="Rectangle 1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Rectangle 1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8339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Picture Placeholder 3"/>
          <p:cNvSpPr>
            <a:spLocks noGrp="1"/>
          </p:cNvSpPr>
          <p:nvPr>
            <p:ph type="pic" sz="quarter" idx="11"/>
          </p:nvPr>
        </p:nvSpPr>
        <p:spPr>
          <a:xfrm>
            <a:off x="5266299" y="3164617"/>
            <a:ext cx="6819990" cy="4020519"/>
          </a:xfrm>
        </p:spPr>
        <p:txBody>
          <a:bodyPr>
            <a:normAutofit/>
          </a:bodyPr>
          <a:lstStyle>
            <a:lvl1pPr>
              <a:defRPr sz="18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07824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23813"/>
            <a:ext cx="12192000" cy="4117976"/>
          </a:xfrm>
        </p:spPr>
        <p:txBody>
          <a:bodyPr/>
          <a:lstStyle>
            <a:lvl1pPr>
              <a:defRPr>
                <a:solidFill>
                  <a:schemeClr val="accent2"/>
                </a:solidFill>
              </a:defRPr>
            </a:lvl1pPr>
          </a:lstStyle>
          <a:p>
            <a:endParaRPr lang="id-ID"/>
          </a:p>
        </p:txBody>
      </p:sp>
      <p:sp>
        <p:nvSpPr>
          <p:cNvPr id="8" name="Picture Placeholder 3"/>
          <p:cNvSpPr>
            <a:spLocks noGrp="1"/>
          </p:cNvSpPr>
          <p:nvPr>
            <p:ph type="pic" sz="quarter" idx="10"/>
          </p:nvPr>
        </p:nvSpPr>
        <p:spPr>
          <a:xfrm>
            <a:off x="6502324" y="662473"/>
            <a:ext cx="2734983" cy="2969860"/>
          </a:xfrm>
          <a:custGeom>
            <a:avLst/>
            <a:gdLst>
              <a:gd name="connsiteX0" fmla="*/ 0 w 2091170"/>
              <a:gd name="connsiteY0" fmla="*/ 0 h 3109819"/>
              <a:gd name="connsiteX1" fmla="*/ 2091170 w 2091170"/>
              <a:gd name="connsiteY1" fmla="*/ 0 h 3109819"/>
              <a:gd name="connsiteX2" fmla="*/ 2091170 w 2091170"/>
              <a:gd name="connsiteY2" fmla="*/ 3109819 h 3109819"/>
              <a:gd name="connsiteX3" fmla="*/ 0 w 2091170"/>
              <a:gd name="connsiteY3" fmla="*/ 3109819 h 3109819"/>
              <a:gd name="connsiteX4" fmla="*/ 0 w 2091170"/>
              <a:gd name="connsiteY4" fmla="*/ 0 h 3109819"/>
              <a:gd name="connsiteX0" fmla="*/ 0 w 2091170"/>
              <a:gd name="connsiteY0" fmla="*/ 317241 h 3427060"/>
              <a:gd name="connsiteX1" fmla="*/ 1363383 w 2091170"/>
              <a:gd name="connsiteY1" fmla="*/ 0 h 3427060"/>
              <a:gd name="connsiteX2" fmla="*/ 2091170 w 2091170"/>
              <a:gd name="connsiteY2" fmla="*/ 3427060 h 3427060"/>
              <a:gd name="connsiteX3" fmla="*/ 0 w 2091170"/>
              <a:gd name="connsiteY3" fmla="*/ 3427060 h 3427060"/>
              <a:gd name="connsiteX4" fmla="*/ 0 w 2091170"/>
              <a:gd name="connsiteY4" fmla="*/ 317241 h 3427060"/>
              <a:gd name="connsiteX0" fmla="*/ 0 w 2734983"/>
              <a:gd name="connsiteY0" fmla="*/ 317241 h 3427060"/>
              <a:gd name="connsiteX1" fmla="*/ 1363383 w 2734983"/>
              <a:gd name="connsiteY1" fmla="*/ 0 h 3427060"/>
              <a:gd name="connsiteX2" fmla="*/ 2734983 w 2734983"/>
              <a:gd name="connsiteY2" fmla="*/ 2521990 h 3427060"/>
              <a:gd name="connsiteX3" fmla="*/ 0 w 2734983"/>
              <a:gd name="connsiteY3" fmla="*/ 3427060 h 3427060"/>
              <a:gd name="connsiteX4" fmla="*/ 0 w 2734983"/>
              <a:gd name="connsiteY4" fmla="*/ 317241 h 3427060"/>
              <a:gd name="connsiteX0" fmla="*/ 0 w 2734983"/>
              <a:gd name="connsiteY0" fmla="*/ 317241 h 2969860"/>
              <a:gd name="connsiteX1" fmla="*/ 1363383 w 2734983"/>
              <a:gd name="connsiteY1" fmla="*/ 0 h 2969860"/>
              <a:gd name="connsiteX2" fmla="*/ 2734983 w 2734983"/>
              <a:gd name="connsiteY2" fmla="*/ 2521990 h 2969860"/>
              <a:gd name="connsiteX3" fmla="*/ 1408923 w 2734983"/>
              <a:gd name="connsiteY3" fmla="*/ 2969860 h 2969860"/>
              <a:gd name="connsiteX4" fmla="*/ 0 w 2734983"/>
              <a:gd name="connsiteY4" fmla="*/ 317241 h 296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4983" h="2969860">
                <a:moveTo>
                  <a:pt x="0" y="317241"/>
                </a:moveTo>
                <a:lnTo>
                  <a:pt x="1363383" y="0"/>
                </a:lnTo>
                <a:lnTo>
                  <a:pt x="2734983" y="2521990"/>
                </a:lnTo>
                <a:lnTo>
                  <a:pt x="1408923" y="2969860"/>
                </a:lnTo>
                <a:lnTo>
                  <a:pt x="0" y="317241"/>
                </a:lnTo>
                <a:close/>
              </a:path>
            </a:pathLst>
          </a:custGeom>
        </p:spPr>
        <p:txBody>
          <a:bodyPr>
            <a:normAutofit/>
          </a:bodyPr>
          <a:lstStyle>
            <a:lvl1pPr>
              <a:defRPr sz="1600">
                <a:solidFill>
                  <a:schemeClr val="bg1"/>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10217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9" name="Rectangle 8"/>
          <p:cNvSpPr/>
          <p:nvPr userDrawn="1"/>
        </p:nvSpPr>
        <p:spPr>
          <a:xfrm>
            <a:off x="-2" y="0"/>
            <a:ext cx="12187314" cy="4000500"/>
          </a:xfrm>
          <a:prstGeom prst="rect">
            <a:avLst/>
          </a:prstGeom>
          <a:pattFill prst="pct90">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2"/>
          <p:cNvSpPr>
            <a:spLocks noGrp="1"/>
          </p:cNvSpPr>
          <p:nvPr>
            <p:ph type="pic" sz="quarter" idx="10"/>
          </p:nvPr>
        </p:nvSpPr>
        <p:spPr>
          <a:xfrm>
            <a:off x="4265098" y="1704098"/>
            <a:ext cx="3633145" cy="2288465"/>
          </a:xfrm>
        </p:spPr>
        <p:txBody>
          <a:bodyPr>
            <a:normAutofit/>
          </a:bodyPr>
          <a:lstStyle>
            <a:lvl1pPr>
              <a:defRPr sz="20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16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grpSp>
        <p:nvGrpSpPr>
          <p:cNvPr id="6" name="Group 5"/>
          <p:cNvGrpSpPr/>
          <p:nvPr userDrawn="1"/>
        </p:nvGrpSpPr>
        <p:grpSpPr>
          <a:xfrm>
            <a:off x="347419" y="6409324"/>
            <a:ext cx="224082" cy="221156"/>
            <a:chOff x="4328868" y="5502988"/>
            <a:chExt cx="500307" cy="493774"/>
          </a:xfrm>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userDrawn="1"/>
        </p:nvGrpSpPr>
        <p:grpSpPr>
          <a:xfrm flipH="1">
            <a:off x="933709" y="6409324"/>
            <a:ext cx="224082" cy="221156"/>
            <a:chOff x="4328868" y="5502988"/>
            <a:chExt cx="500307" cy="493774"/>
          </a:xfrm>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4" name="Straight Connector 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3448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2140431"/>
            <a:ext cx="12192000" cy="3241193"/>
          </a:xfrm>
        </p:spPr>
        <p:txBody>
          <a:bodyPr/>
          <a:lstStyle>
            <a:lvl1pPr>
              <a:defRPr>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19666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516313"/>
            <a:ext cx="1366837" cy="1366837"/>
          </a:xfrm>
          <a:prstGeom prst="ellipse">
            <a:avLst/>
          </a:prstGeom>
          <a:ln w="57150">
            <a:solidFill>
              <a:schemeClr val="accent1"/>
            </a:solidFill>
          </a:ln>
        </p:spPr>
        <p:txBody>
          <a:bodyPr>
            <a:normAutofit/>
          </a:bodyPr>
          <a:lstStyle>
            <a:lvl1pPr>
              <a:defRPr sz="1400">
                <a:solidFill>
                  <a:schemeClr val="accent2"/>
                </a:solidFill>
              </a:defRPr>
            </a:lvl1pPr>
          </a:lstStyle>
          <a:p>
            <a:endParaRPr lang="id-ID"/>
          </a:p>
        </p:txBody>
      </p:sp>
      <p:sp>
        <p:nvSpPr>
          <p:cNvPr id="16" name="Picture Placeholder 3"/>
          <p:cNvSpPr>
            <a:spLocks noGrp="1"/>
          </p:cNvSpPr>
          <p:nvPr>
            <p:ph type="pic" sz="quarter" idx="11"/>
          </p:nvPr>
        </p:nvSpPr>
        <p:spPr>
          <a:xfrm>
            <a:off x="9529057" y="4823209"/>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Rectangle 22"/>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02226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614791"/>
            <a:ext cx="1366837" cy="1366837"/>
          </a:xfrm>
          <a:prstGeom prst="ellipse">
            <a:avLst/>
          </a:prstGeom>
          <a:ln w="57150">
            <a:solidFill>
              <a:schemeClr val="accent5"/>
            </a:solidFill>
          </a:ln>
        </p:spPr>
        <p:txBody>
          <a:bodyPr>
            <a:normAutofit/>
          </a:bodyPr>
          <a:lstStyle>
            <a:lvl1pPr>
              <a:defRPr sz="1400">
                <a:solidFill>
                  <a:schemeClr val="accent2"/>
                </a:solidFill>
              </a:defRPr>
            </a:lvl1pPr>
          </a:lstStyle>
          <a:p>
            <a:endParaRPr lang="id-ID" dirty="0"/>
          </a:p>
        </p:txBody>
      </p:sp>
      <p:sp>
        <p:nvSpPr>
          <p:cNvPr id="16" name="Picture Placeholder 3"/>
          <p:cNvSpPr>
            <a:spLocks noGrp="1"/>
          </p:cNvSpPr>
          <p:nvPr>
            <p:ph type="pic" sz="quarter" idx="11"/>
          </p:nvPr>
        </p:nvSpPr>
        <p:spPr>
          <a:xfrm>
            <a:off x="9529057" y="4921687"/>
            <a:ext cx="1366837" cy="1366837"/>
          </a:xfrm>
          <a:prstGeom prst="ellipse">
            <a:avLst/>
          </a:prstGeom>
          <a:ln w="57150">
            <a:solidFill>
              <a:schemeClr val="accent6"/>
            </a:solidFill>
          </a:ln>
        </p:spPr>
        <p:txBody>
          <a:bodyPr>
            <a:normAutofit/>
          </a:bodyPr>
          <a:lstStyle>
            <a:lvl1pPr>
              <a:defRPr sz="1400">
                <a:solidFill>
                  <a:schemeClr val="accent2"/>
                </a:solidFill>
              </a:defRPr>
            </a:lvl1pPr>
          </a:lstStyle>
          <a:p>
            <a:endParaRPr lang="id-ID" dirty="0"/>
          </a:p>
        </p:txBody>
      </p:sp>
      <p:sp>
        <p:nvSpPr>
          <p:cNvPr id="49" name="Picture Placeholder 3"/>
          <p:cNvSpPr>
            <a:spLocks noGrp="1"/>
          </p:cNvSpPr>
          <p:nvPr>
            <p:ph type="pic" sz="quarter" idx="12"/>
          </p:nvPr>
        </p:nvSpPr>
        <p:spPr>
          <a:xfrm>
            <a:off x="1296106" y="971203"/>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50" name="Picture Placeholder 3"/>
          <p:cNvSpPr>
            <a:spLocks noGrp="1"/>
          </p:cNvSpPr>
          <p:nvPr>
            <p:ph type="pic" sz="quarter" idx="13"/>
          </p:nvPr>
        </p:nvSpPr>
        <p:spPr>
          <a:xfrm>
            <a:off x="9529057" y="2278099"/>
            <a:ext cx="1366837" cy="1366837"/>
          </a:xfrm>
          <a:prstGeom prst="ellipse">
            <a:avLst/>
          </a:prstGeom>
          <a:ln w="57150">
            <a:solidFill>
              <a:schemeClr val="accent4"/>
            </a:solidFill>
          </a:ln>
        </p:spPr>
        <p:txBody>
          <a:bodyPr>
            <a:normAutofit/>
          </a:bodyPr>
          <a:lstStyle>
            <a:lvl1pPr>
              <a:defRPr sz="1400">
                <a:solidFill>
                  <a:schemeClr val="accent2"/>
                </a:solidFill>
              </a:defRPr>
            </a:lvl1pPr>
          </a:lstStyle>
          <a:p>
            <a:endParaRPr lang="id-ID" dirty="0"/>
          </a:p>
        </p:txBody>
      </p:sp>
      <p:sp>
        <p:nvSpPr>
          <p:cNvPr id="24" name="Rectangle 2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Rectangle 2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TextBox 2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7" name="Group 26"/>
          <p:cNvGrpSpPr/>
          <p:nvPr userDrawn="1"/>
        </p:nvGrpSpPr>
        <p:grpSpPr>
          <a:xfrm>
            <a:off x="347419" y="6409324"/>
            <a:ext cx="224082" cy="221156"/>
            <a:chOff x="4328868" y="5502988"/>
            <a:chExt cx="500307" cy="493774"/>
          </a:xfrm>
        </p:grpSpPr>
        <p:sp>
          <p:nvSpPr>
            <p:cNvPr id="28" name="Freeform 2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userDrawn="1"/>
        </p:nvGrpSpPr>
        <p:grpSpPr>
          <a:xfrm flipH="1">
            <a:off x="933709" y="6409324"/>
            <a:ext cx="224082" cy="221156"/>
            <a:chOff x="4328868" y="5502988"/>
            <a:chExt cx="500307" cy="493774"/>
          </a:xfrm>
        </p:grpSpPr>
        <p:sp>
          <p:nvSpPr>
            <p:cNvPr id="31" name="Freeform 3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78823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Picture Placeholder 3"/>
          <p:cNvSpPr>
            <a:spLocks noGrp="1"/>
          </p:cNvSpPr>
          <p:nvPr>
            <p:ph type="pic" sz="quarter" idx="12"/>
          </p:nvPr>
        </p:nvSpPr>
        <p:spPr>
          <a:xfrm>
            <a:off x="1296106" y="971203"/>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0" name="Picture Placeholder 3"/>
          <p:cNvSpPr>
            <a:spLocks noGrp="1"/>
          </p:cNvSpPr>
          <p:nvPr>
            <p:ph type="pic" sz="quarter" idx="13"/>
          </p:nvPr>
        </p:nvSpPr>
        <p:spPr>
          <a:xfrm>
            <a:off x="9529057" y="2278099"/>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05327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4937125" y="3083109"/>
            <a:ext cx="2317750" cy="2317750"/>
          </a:xfrm>
          <a:prstGeom prst="ellipse">
            <a:avLst/>
          </a:prstGeom>
          <a:ln w="98425">
            <a:solidFill>
              <a:schemeClr val="accent6"/>
            </a:solidFill>
          </a:ln>
        </p:spPr>
        <p:txBody>
          <a:bodyPr>
            <a:normAutofit/>
          </a:bodyPr>
          <a:lstStyle>
            <a:lvl1pPr>
              <a:defRPr sz="2400">
                <a:solidFill>
                  <a:schemeClr val="accent2"/>
                </a:solidFill>
              </a:defRPr>
            </a:lvl1pPr>
          </a:lstStyle>
          <a:p>
            <a:endParaRPr lang="id-ID"/>
          </a:p>
        </p:txBody>
      </p:sp>
    </p:spTree>
    <p:extLst>
      <p:ext uri="{BB962C8B-B14F-4D97-AF65-F5344CB8AC3E}">
        <p14:creationId xmlns:p14="http://schemas.microsoft.com/office/powerpoint/2010/main" val="103575442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5399088"/>
          </a:xfrm>
        </p:spPr>
        <p:txBody>
          <a:bodyPr>
            <a:normAutofit/>
          </a:bodyPr>
          <a:lstStyle>
            <a:lvl1pPr>
              <a:defRPr sz="36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1938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Tree>
    <p:extLst>
      <p:ext uri="{BB962C8B-B14F-4D97-AF65-F5344CB8AC3E}">
        <p14:creationId xmlns:p14="http://schemas.microsoft.com/office/powerpoint/2010/main" val="327796841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0" y="-1"/>
            <a:ext cx="12192000" cy="4152123"/>
          </a:xfrm>
          <a:prstGeom prst="rect">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6" name="Picture Placeholder 3"/>
          <p:cNvSpPr>
            <a:spLocks noGrp="1"/>
          </p:cNvSpPr>
          <p:nvPr>
            <p:ph type="pic" sz="quarter" idx="10"/>
          </p:nvPr>
        </p:nvSpPr>
        <p:spPr>
          <a:xfrm>
            <a:off x="5265737" y="921256"/>
            <a:ext cx="1660525" cy="1658937"/>
          </a:xfrm>
          <a:prstGeom prst="ellipse">
            <a:avLst/>
          </a:prstGeom>
        </p:spPr>
        <p:txBody>
          <a:bodyPr>
            <a:normAutofit/>
          </a:bodyPr>
          <a:lstStyle>
            <a:lvl1pPr>
              <a:defRPr sz="1600">
                <a:solidFill>
                  <a:schemeClr val="accent2"/>
                </a:solidFill>
              </a:defRPr>
            </a:lvl1pPr>
          </a:lstStyle>
          <a:p>
            <a:endParaRPr lang="id-ID" dirty="0"/>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32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8" name="Picture Placeholder 3"/>
          <p:cNvSpPr>
            <a:spLocks noGrp="1"/>
          </p:cNvSpPr>
          <p:nvPr>
            <p:ph type="pic" sz="quarter" idx="11"/>
          </p:nvPr>
        </p:nvSpPr>
        <p:spPr>
          <a:xfrm>
            <a:off x="8116673" y="1993246"/>
            <a:ext cx="4059266" cy="2635316"/>
          </a:xfrm>
        </p:spPr>
        <p:txBody>
          <a:bodyPr>
            <a:normAutofit/>
          </a:bodyPr>
          <a:lstStyle>
            <a:lvl1pPr>
              <a:defRPr sz="1600">
                <a:solidFill>
                  <a:schemeClr val="accent2"/>
                </a:solidFill>
              </a:defRPr>
            </a:lvl1pPr>
          </a:lstStyle>
          <a:p>
            <a:endParaRPr lang="id-ID"/>
          </a:p>
        </p:txBody>
      </p:sp>
      <p:sp>
        <p:nvSpPr>
          <p:cNvPr id="11" name="Picture Placeholder 3"/>
          <p:cNvSpPr>
            <a:spLocks noGrp="1"/>
          </p:cNvSpPr>
          <p:nvPr>
            <p:ph type="pic" sz="quarter" idx="12"/>
          </p:nvPr>
        </p:nvSpPr>
        <p:spPr>
          <a:xfrm>
            <a:off x="0" y="1993246"/>
            <a:ext cx="4058337" cy="2635316"/>
          </a:xfrm>
        </p:spPr>
        <p:txBody>
          <a:bodyPr>
            <a:normAutofit/>
          </a:bodyPr>
          <a:lstStyle>
            <a:lvl1pPr>
              <a:defRPr sz="1600">
                <a:solidFill>
                  <a:schemeClr val="accent2"/>
                </a:solidFill>
              </a:defRPr>
            </a:lvl1pPr>
          </a:lstStyle>
          <a:p>
            <a:endParaRPr lang="id-ID"/>
          </a:p>
        </p:txBody>
      </p:sp>
      <p:grpSp>
        <p:nvGrpSpPr>
          <p:cNvPr id="17" name="Group 16"/>
          <p:cNvGrpSpPr/>
          <p:nvPr userDrawn="1"/>
        </p:nvGrpSpPr>
        <p:grpSpPr>
          <a:xfrm>
            <a:off x="347419" y="6409324"/>
            <a:ext cx="224082" cy="221156"/>
            <a:chOff x="4328868" y="5502988"/>
            <a:chExt cx="500307" cy="493774"/>
          </a:xfrm>
        </p:grpSpPr>
        <p:sp>
          <p:nvSpPr>
            <p:cNvPr id="18" name="Freeform 1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userDrawn="1"/>
        </p:nvGrpSpPr>
        <p:grpSpPr>
          <a:xfrm flipH="1">
            <a:off x="933709" y="6409324"/>
            <a:ext cx="224082" cy="221156"/>
            <a:chOff x="4328868" y="5502988"/>
            <a:chExt cx="500307" cy="493774"/>
          </a:xfrm>
        </p:grpSpPr>
        <p:sp>
          <p:nvSpPr>
            <p:cNvPr id="21" name="Freeform 2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3" name="Straight Connector 2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29492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11" name="Picture Placeholder 3"/>
          <p:cNvSpPr>
            <a:spLocks noGrp="1"/>
          </p:cNvSpPr>
          <p:nvPr>
            <p:ph type="pic" sz="quarter" idx="12"/>
          </p:nvPr>
        </p:nvSpPr>
        <p:spPr>
          <a:xfrm>
            <a:off x="0" y="1993246"/>
            <a:ext cx="12192000" cy="2635316"/>
          </a:xfrm>
        </p:spPr>
        <p:txBody>
          <a:bodyPr>
            <a:normAutofit/>
          </a:bodyPr>
          <a:lstStyle>
            <a:lvl1pPr>
              <a:defRPr sz="1600">
                <a:solidFill>
                  <a:schemeClr val="accent2"/>
                </a:solidFill>
              </a:defRPr>
            </a:lvl1pPr>
          </a:lstStyle>
          <a:p>
            <a:endParaRPr lang="id-ID"/>
          </a:p>
        </p:txBody>
      </p:sp>
      <p:grpSp>
        <p:nvGrpSpPr>
          <p:cNvPr id="15" name="Group 14"/>
          <p:cNvGrpSpPr/>
          <p:nvPr userDrawn="1"/>
        </p:nvGrpSpPr>
        <p:grpSpPr>
          <a:xfrm>
            <a:off x="347419" y="6409324"/>
            <a:ext cx="224082" cy="221156"/>
            <a:chOff x="4328868" y="5502988"/>
            <a:chExt cx="500307" cy="493774"/>
          </a:xfrm>
        </p:grpSpPr>
        <p:sp>
          <p:nvSpPr>
            <p:cNvPr id="16" name="Freeform 1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userDrawn="1"/>
        </p:nvGrpSpPr>
        <p:grpSpPr>
          <a:xfrm flipH="1">
            <a:off x="933709" y="6409324"/>
            <a:ext cx="224082" cy="221156"/>
            <a:chOff x="4328868" y="5502988"/>
            <a:chExt cx="500307" cy="493774"/>
          </a:xfrm>
        </p:grpSpPr>
        <p:sp>
          <p:nvSpPr>
            <p:cNvPr id="19" name="Freeform 1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1" name="Straight Connector 2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9086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0" y="0"/>
            <a:ext cx="2034000" cy="2286000"/>
          </a:xfrm>
        </p:spPr>
        <p:txBody>
          <a:bodyPr/>
          <a:lstStyle>
            <a:lvl1pPr>
              <a:defRPr sz="1800">
                <a:solidFill>
                  <a:schemeClr val="accent2"/>
                </a:solidFill>
              </a:defRPr>
            </a:lvl1pPr>
          </a:lstStyle>
          <a:p>
            <a:endParaRPr lang="id-ID"/>
          </a:p>
        </p:txBody>
      </p:sp>
      <p:sp>
        <p:nvSpPr>
          <p:cNvPr id="8" name="Picture Placeholder 3"/>
          <p:cNvSpPr>
            <a:spLocks noGrp="1"/>
          </p:cNvSpPr>
          <p:nvPr>
            <p:ph type="pic" sz="quarter" idx="11"/>
          </p:nvPr>
        </p:nvSpPr>
        <p:spPr>
          <a:xfrm>
            <a:off x="0" y="2286000"/>
            <a:ext cx="2034000" cy="2286000"/>
          </a:xfrm>
        </p:spPr>
        <p:txBody>
          <a:bodyPr/>
          <a:lstStyle>
            <a:lvl1pPr>
              <a:defRPr sz="1800">
                <a:solidFill>
                  <a:schemeClr val="accent2"/>
                </a:solidFill>
              </a:defRPr>
            </a:lvl1pPr>
          </a:lstStyle>
          <a:p>
            <a:endParaRPr lang="id-ID"/>
          </a:p>
        </p:txBody>
      </p:sp>
      <p:sp>
        <p:nvSpPr>
          <p:cNvPr id="9" name="Picture Placeholder 3"/>
          <p:cNvSpPr>
            <a:spLocks noGrp="1"/>
          </p:cNvSpPr>
          <p:nvPr>
            <p:ph type="pic" sz="quarter" idx="12"/>
          </p:nvPr>
        </p:nvSpPr>
        <p:spPr>
          <a:xfrm>
            <a:off x="0" y="4572000"/>
            <a:ext cx="2034000" cy="2286000"/>
          </a:xfrm>
        </p:spPr>
        <p:txBody>
          <a:bodyPr/>
          <a:lstStyle>
            <a:lvl1pPr>
              <a:defRPr sz="1800">
                <a:solidFill>
                  <a:schemeClr val="accent2"/>
                </a:solidFill>
              </a:defRPr>
            </a:lvl1pPr>
          </a:lstStyle>
          <a:p>
            <a:endParaRPr lang="id-ID"/>
          </a:p>
        </p:txBody>
      </p:sp>
      <p:sp>
        <p:nvSpPr>
          <p:cNvPr id="10" name="Picture Placeholder 3"/>
          <p:cNvSpPr>
            <a:spLocks noGrp="1"/>
          </p:cNvSpPr>
          <p:nvPr>
            <p:ph type="pic" sz="quarter" idx="13"/>
          </p:nvPr>
        </p:nvSpPr>
        <p:spPr>
          <a:xfrm>
            <a:off x="2037319" y="0"/>
            <a:ext cx="2034000" cy="2286000"/>
          </a:xfrm>
        </p:spPr>
        <p:txBody>
          <a:bodyPr/>
          <a:lstStyle>
            <a:lvl1pPr>
              <a:defRPr sz="1800">
                <a:solidFill>
                  <a:schemeClr val="accent2"/>
                </a:solidFill>
              </a:defRPr>
            </a:lvl1pPr>
          </a:lstStyle>
          <a:p>
            <a:endParaRPr lang="id-ID"/>
          </a:p>
        </p:txBody>
      </p:sp>
      <p:sp>
        <p:nvSpPr>
          <p:cNvPr id="12" name="Picture Placeholder 3"/>
          <p:cNvSpPr>
            <a:spLocks noGrp="1"/>
          </p:cNvSpPr>
          <p:nvPr>
            <p:ph type="pic" sz="quarter" idx="14"/>
          </p:nvPr>
        </p:nvSpPr>
        <p:spPr>
          <a:xfrm>
            <a:off x="2037319" y="2286000"/>
            <a:ext cx="2034000" cy="2286000"/>
          </a:xfrm>
        </p:spPr>
        <p:txBody>
          <a:bodyPr/>
          <a:lstStyle>
            <a:lvl1pPr>
              <a:defRPr sz="1800">
                <a:solidFill>
                  <a:schemeClr val="accent2"/>
                </a:solidFill>
              </a:defRPr>
            </a:lvl1pPr>
          </a:lstStyle>
          <a:p>
            <a:endParaRPr lang="id-ID"/>
          </a:p>
        </p:txBody>
      </p:sp>
      <p:sp>
        <p:nvSpPr>
          <p:cNvPr id="13" name="Picture Placeholder 3"/>
          <p:cNvSpPr>
            <a:spLocks noGrp="1"/>
          </p:cNvSpPr>
          <p:nvPr>
            <p:ph type="pic" sz="quarter" idx="15"/>
          </p:nvPr>
        </p:nvSpPr>
        <p:spPr>
          <a:xfrm>
            <a:off x="2037319" y="4572000"/>
            <a:ext cx="2034000" cy="2286000"/>
          </a:xfrm>
        </p:spPr>
        <p:txBody>
          <a:bodyPr/>
          <a:lstStyle>
            <a:lvl1pPr>
              <a:defRPr sz="1800">
                <a:solidFill>
                  <a:schemeClr val="accent2"/>
                </a:solidFill>
              </a:defRPr>
            </a:lvl1pPr>
          </a:lstStyle>
          <a:p>
            <a:endParaRPr lang="id-ID"/>
          </a:p>
        </p:txBody>
      </p:sp>
      <p:sp>
        <p:nvSpPr>
          <p:cNvPr id="14" name="Picture Placeholder 3"/>
          <p:cNvSpPr>
            <a:spLocks noGrp="1"/>
          </p:cNvSpPr>
          <p:nvPr>
            <p:ph type="pic" sz="quarter" idx="16"/>
          </p:nvPr>
        </p:nvSpPr>
        <p:spPr>
          <a:xfrm>
            <a:off x="4071319" y="0"/>
            <a:ext cx="2034000" cy="2286000"/>
          </a:xfrm>
        </p:spPr>
        <p:txBody>
          <a:bodyPr/>
          <a:lstStyle>
            <a:lvl1pPr>
              <a:defRPr sz="1800">
                <a:solidFill>
                  <a:schemeClr val="accent2"/>
                </a:solidFill>
              </a:defRPr>
            </a:lvl1pPr>
          </a:lstStyle>
          <a:p>
            <a:endParaRPr lang="id-ID"/>
          </a:p>
        </p:txBody>
      </p:sp>
      <p:sp>
        <p:nvSpPr>
          <p:cNvPr id="15" name="Picture Placeholder 3"/>
          <p:cNvSpPr>
            <a:spLocks noGrp="1"/>
          </p:cNvSpPr>
          <p:nvPr>
            <p:ph type="pic" sz="quarter" idx="17"/>
          </p:nvPr>
        </p:nvSpPr>
        <p:spPr>
          <a:xfrm>
            <a:off x="4071319" y="2286000"/>
            <a:ext cx="2034000" cy="2286000"/>
          </a:xfrm>
        </p:spPr>
        <p:txBody>
          <a:bodyPr/>
          <a:lstStyle>
            <a:lvl1pPr>
              <a:defRPr sz="1800">
                <a:solidFill>
                  <a:schemeClr val="accent2"/>
                </a:solidFill>
              </a:defRPr>
            </a:lvl1pPr>
          </a:lstStyle>
          <a:p>
            <a:endParaRPr lang="id-ID"/>
          </a:p>
        </p:txBody>
      </p:sp>
      <p:sp>
        <p:nvSpPr>
          <p:cNvPr id="16" name="Picture Placeholder 3"/>
          <p:cNvSpPr>
            <a:spLocks noGrp="1"/>
          </p:cNvSpPr>
          <p:nvPr>
            <p:ph type="pic" sz="quarter" idx="18"/>
          </p:nvPr>
        </p:nvSpPr>
        <p:spPr>
          <a:xfrm>
            <a:off x="4071319" y="4572000"/>
            <a:ext cx="2034000" cy="2286000"/>
          </a:xfrm>
        </p:spPr>
        <p:txBody>
          <a:bodyPr/>
          <a:lstStyle>
            <a:lvl1pPr>
              <a:defRPr sz="1800">
                <a:solidFill>
                  <a:schemeClr val="accent2"/>
                </a:solidFill>
              </a:defRPr>
            </a:lvl1pPr>
          </a:lstStyle>
          <a:p>
            <a:endParaRPr lang="id-ID"/>
          </a:p>
        </p:txBody>
      </p:sp>
      <p:sp>
        <p:nvSpPr>
          <p:cNvPr id="17" name="Picture Placeholder 3"/>
          <p:cNvSpPr>
            <a:spLocks noGrp="1"/>
          </p:cNvSpPr>
          <p:nvPr>
            <p:ph type="pic" sz="quarter" idx="19"/>
          </p:nvPr>
        </p:nvSpPr>
        <p:spPr>
          <a:xfrm>
            <a:off x="6108638" y="0"/>
            <a:ext cx="2034000" cy="2286000"/>
          </a:xfrm>
        </p:spPr>
        <p:txBody>
          <a:bodyPr/>
          <a:lstStyle>
            <a:lvl1pPr>
              <a:defRPr sz="1800">
                <a:solidFill>
                  <a:schemeClr val="accent2"/>
                </a:solidFill>
              </a:defRPr>
            </a:lvl1pPr>
          </a:lstStyle>
          <a:p>
            <a:endParaRPr lang="id-ID"/>
          </a:p>
        </p:txBody>
      </p:sp>
      <p:sp>
        <p:nvSpPr>
          <p:cNvPr id="18" name="Picture Placeholder 3"/>
          <p:cNvSpPr>
            <a:spLocks noGrp="1"/>
          </p:cNvSpPr>
          <p:nvPr>
            <p:ph type="pic" sz="quarter" idx="20"/>
          </p:nvPr>
        </p:nvSpPr>
        <p:spPr>
          <a:xfrm>
            <a:off x="6108638" y="2286000"/>
            <a:ext cx="2034000" cy="2286000"/>
          </a:xfrm>
        </p:spPr>
        <p:txBody>
          <a:bodyPr/>
          <a:lstStyle>
            <a:lvl1pPr>
              <a:defRPr sz="1800">
                <a:solidFill>
                  <a:schemeClr val="accent2"/>
                </a:solidFill>
              </a:defRPr>
            </a:lvl1pPr>
          </a:lstStyle>
          <a:p>
            <a:endParaRPr lang="id-ID"/>
          </a:p>
        </p:txBody>
      </p:sp>
      <p:sp>
        <p:nvSpPr>
          <p:cNvPr id="19" name="Picture Placeholder 3"/>
          <p:cNvSpPr>
            <a:spLocks noGrp="1"/>
          </p:cNvSpPr>
          <p:nvPr>
            <p:ph type="pic" sz="quarter" idx="21"/>
          </p:nvPr>
        </p:nvSpPr>
        <p:spPr>
          <a:xfrm>
            <a:off x="6108638" y="4572000"/>
            <a:ext cx="2034000" cy="2286000"/>
          </a:xfrm>
        </p:spPr>
        <p:txBody>
          <a:bodyPr/>
          <a:lstStyle>
            <a:lvl1pPr>
              <a:defRPr sz="1800">
                <a:solidFill>
                  <a:schemeClr val="accent2"/>
                </a:solidFill>
              </a:defRPr>
            </a:lvl1pPr>
          </a:lstStyle>
          <a:p>
            <a:endParaRPr lang="id-ID"/>
          </a:p>
        </p:txBody>
      </p:sp>
      <p:sp>
        <p:nvSpPr>
          <p:cNvPr id="20" name="Picture Placeholder 3"/>
          <p:cNvSpPr>
            <a:spLocks noGrp="1"/>
          </p:cNvSpPr>
          <p:nvPr>
            <p:ph type="pic" sz="quarter" idx="22"/>
          </p:nvPr>
        </p:nvSpPr>
        <p:spPr>
          <a:xfrm>
            <a:off x="8139319" y="0"/>
            <a:ext cx="2034000" cy="2286000"/>
          </a:xfrm>
        </p:spPr>
        <p:txBody>
          <a:bodyPr/>
          <a:lstStyle>
            <a:lvl1pPr>
              <a:defRPr sz="1800">
                <a:solidFill>
                  <a:schemeClr val="accent2"/>
                </a:solidFill>
              </a:defRPr>
            </a:lvl1pPr>
          </a:lstStyle>
          <a:p>
            <a:endParaRPr lang="id-ID"/>
          </a:p>
        </p:txBody>
      </p:sp>
      <p:sp>
        <p:nvSpPr>
          <p:cNvPr id="21" name="Picture Placeholder 3"/>
          <p:cNvSpPr>
            <a:spLocks noGrp="1"/>
          </p:cNvSpPr>
          <p:nvPr>
            <p:ph type="pic" sz="quarter" idx="23"/>
          </p:nvPr>
        </p:nvSpPr>
        <p:spPr>
          <a:xfrm>
            <a:off x="8139319" y="2286000"/>
            <a:ext cx="2034000" cy="2286000"/>
          </a:xfrm>
        </p:spPr>
        <p:txBody>
          <a:bodyPr/>
          <a:lstStyle>
            <a:lvl1pPr>
              <a:defRPr sz="1800">
                <a:solidFill>
                  <a:schemeClr val="accent2"/>
                </a:solidFill>
              </a:defRPr>
            </a:lvl1pPr>
          </a:lstStyle>
          <a:p>
            <a:endParaRPr lang="id-ID"/>
          </a:p>
        </p:txBody>
      </p:sp>
      <p:sp>
        <p:nvSpPr>
          <p:cNvPr id="22" name="Picture Placeholder 3"/>
          <p:cNvSpPr>
            <a:spLocks noGrp="1"/>
          </p:cNvSpPr>
          <p:nvPr>
            <p:ph type="pic" sz="quarter" idx="24"/>
          </p:nvPr>
        </p:nvSpPr>
        <p:spPr>
          <a:xfrm>
            <a:off x="8139319" y="4572000"/>
            <a:ext cx="2034000" cy="2286000"/>
          </a:xfrm>
        </p:spPr>
        <p:txBody>
          <a:bodyPr/>
          <a:lstStyle>
            <a:lvl1pPr>
              <a:defRPr sz="1800">
                <a:solidFill>
                  <a:schemeClr val="accent2"/>
                </a:solidFill>
              </a:defRPr>
            </a:lvl1pPr>
          </a:lstStyle>
          <a:p>
            <a:endParaRPr lang="id-ID"/>
          </a:p>
        </p:txBody>
      </p:sp>
      <p:sp>
        <p:nvSpPr>
          <p:cNvPr id="23" name="Picture Placeholder 3"/>
          <p:cNvSpPr>
            <a:spLocks noGrp="1"/>
          </p:cNvSpPr>
          <p:nvPr>
            <p:ph type="pic" sz="quarter" idx="25"/>
          </p:nvPr>
        </p:nvSpPr>
        <p:spPr>
          <a:xfrm>
            <a:off x="10176638" y="0"/>
            <a:ext cx="2034000" cy="2286000"/>
          </a:xfrm>
        </p:spPr>
        <p:txBody>
          <a:bodyPr/>
          <a:lstStyle>
            <a:lvl1pPr>
              <a:defRPr sz="1800">
                <a:solidFill>
                  <a:schemeClr val="accent2"/>
                </a:solidFill>
              </a:defRPr>
            </a:lvl1pPr>
          </a:lstStyle>
          <a:p>
            <a:endParaRPr lang="id-ID"/>
          </a:p>
        </p:txBody>
      </p:sp>
      <p:sp>
        <p:nvSpPr>
          <p:cNvPr id="24" name="Picture Placeholder 3"/>
          <p:cNvSpPr>
            <a:spLocks noGrp="1"/>
          </p:cNvSpPr>
          <p:nvPr>
            <p:ph type="pic" sz="quarter" idx="26"/>
          </p:nvPr>
        </p:nvSpPr>
        <p:spPr>
          <a:xfrm>
            <a:off x="10176638" y="2286000"/>
            <a:ext cx="2034000" cy="2286000"/>
          </a:xfrm>
        </p:spPr>
        <p:txBody>
          <a:bodyPr/>
          <a:lstStyle>
            <a:lvl1pPr>
              <a:defRPr sz="1800">
                <a:solidFill>
                  <a:schemeClr val="accent2"/>
                </a:solidFill>
              </a:defRPr>
            </a:lvl1pPr>
          </a:lstStyle>
          <a:p>
            <a:endParaRPr lang="id-ID"/>
          </a:p>
        </p:txBody>
      </p:sp>
      <p:sp>
        <p:nvSpPr>
          <p:cNvPr id="25" name="Picture Placeholder 3"/>
          <p:cNvSpPr>
            <a:spLocks noGrp="1"/>
          </p:cNvSpPr>
          <p:nvPr>
            <p:ph type="pic" sz="quarter" idx="27"/>
          </p:nvPr>
        </p:nvSpPr>
        <p:spPr>
          <a:xfrm>
            <a:off x="10176638" y="4572000"/>
            <a:ext cx="2034000" cy="2286000"/>
          </a:xfrm>
        </p:spPr>
        <p:txBody>
          <a:bodyPr/>
          <a:lstStyle>
            <a:lvl1pPr>
              <a:defRPr sz="1800">
                <a:solidFill>
                  <a:schemeClr val="accent2"/>
                </a:solidFill>
              </a:defRPr>
            </a:lvl1pPr>
          </a:lstStyle>
          <a:p>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7" name="TextBox 6"/>
          <p:cNvSpPr txBox="1"/>
          <p:nvPr userDrawn="1"/>
        </p:nvSpPr>
        <p:spPr>
          <a:xfrm>
            <a:off x="11584250" y="305131"/>
            <a:ext cx="351378" cy="261610"/>
          </a:xfrm>
          <a:prstGeom prst="rect">
            <a:avLst/>
          </a:prstGeom>
          <a:noFill/>
        </p:spPr>
        <p:txBody>
          <a:bodyPr wrap="none" rtlCol="0">
            <a:spAutoFit/>
          </a:bodyPr>
          <a:lstStyle/>
          <a:p>
            <a:pPr algn="ctr"/>
            <a:fld id="{260E2A6B-A809-4840-BF14-8648BC0BDF87}" type="slidenum">
              <a:rPr lang="id-ID" sz="1050" b="1" smtClean="0">
                <a:solidFill>
                  <a:schemeClr val="accent2"/>
                </a:solidFill>
              </a:rPr>
              <a:pPr algn="ctr"/>
              <a:t>‹#›</a:t>
            </a:fld>
            <a:endParaRPr lang="id-ID" sz="1050" dirty="0">
              <a:solidFill>
                <a:schemeClr val="accent2"/>
              </a:solidFill>
            </a:endParaRPr>
          </a:p>
        </p:txBody>
      </p:sp>
    </p:spTree>
    <p:extLst>
      <p:ext uri="{BB962C8B-B14F-4D97-AF65-F5344CB8AC3E}">
        <p14:creationId xmlns:p14="http://schemas.microsoft.com/office/powerpoint/2010/main" val="202324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sp>
        <p:nvSpPr>
          <p:cNvPr id="26" name="Picture Placeholder 3"/>
          <p:cNvSpPr>
            <a:spLocks noGrp="1"/>
          </p:cNvSpPr>
          <p:nvPr>
            <p:ph type="pic" sz="quarter" idx="10"/>
          </p:nvPr>
        </p:nvSpPr>
        <p:spPr>
          <a:xfrm>
            <a:off x="145017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7" name="Picture Placeholder 3"/>
          <p:cNvSpPr>
            <a:spLocks noGrp="1"/>
          </p:cNvSpPr>
          <p:nvPr>
            <p:ph type="pic" sz="quarter" idx="11"/>
          </p:nvPr>
        </p:nvSpPr>
        <p:spPr>
          <a:xfrm>
            <a:off x="397186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8" name="Picture Placeholder 3"/>
          <p:cNvSpPr>
            <a:spLocks noGrp="1"/>
          </p:cNvSpPr>
          <p:nvPr>
            <p:ph type="pic" sz="quarter" idx="12"/>
          </p:nvPr>
        </p:nvSpPr>
        <p:spPr>
          <a:xfrm>
            <a:off x="6508785"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9" name="Picture Placeholder 3"/>
          <p:cNvSpPr>
            <a:spLocks noGrp="1"/>
          </p:cNvSpPr>
          <p:nvPr>
            <p:ph type="pic" sz="quarter" idx="13"/>
          </p:nvPr>
        </p:nvSpPr>
        <p:spPr>
          <a:xfrm>
            <a:off x="9030475" y="2284944"/>
            <a:ext cx="1697846" cy="1697847"/>
          </a:xfrm>
          <a:prstGeom prst="ellipse">
            <a:avLst/>
          </a:prstGeom>
        </p:spPr>
        <p:txBody>
          <a:bodyPr>
            <a:normAutofit/>
          </a:bodyPr>
          <a:lstStyle>
            <a:lvl1pPr>
              <a:defRPr sz="1600">
                <a:solidFill>
                  <a:schemeClr val="accent2"/>
                </a:solidFill>
              </a:defRPr>
            </a:lvl1pPr>
          </a:lstStyle>
          <a:p>
            <a:endParaRPr lang="id-ID"/>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65510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2" name="Picture Placeholder 3"/>
          <p:cNvSpPr>
            <a:spLocks noGrp="1"/>
          </p:cNvSpPr>
          <p:nvPr>
            <p:ph type="pic" sz="quarter" idx="10"/>
          </p:nvPr>
        </p:nvSpPr>
        <p:spPr>
          <a:xfrm>
            <a:off x="1244493" y="211349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14" name="Group 13"/>
          <p:cNvGrpSpPr/>
          <p:nvPr userDrawn="1"/>
        </p:nvGrpSpPr>
        <p:grpSpPr>
          <a:xfrm>
            <a:off x="347419" y="6409324"/>
            <a:ext cx="224082" cy="221156"/>
            <a:chOff x="4328868" y="5502988"/>
            <a:chExt cx="500307" cy="493774"/>
          </a:xfrm>
        </p:grpSpPr>
        <p:sp>
          <p:nvSpPr>
            <p:cNvPr id="15" name="Freeform 1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userDrawn="1"/>
        </p:nvGrpSpPr>
        <p:grpSpPr>
          <a:xfrm flipH="1">
            <a:off x="933709" y="6409324"/>
            <a:ext cx="224082" cy="221156"/>
            <a:chOff x="4328868" y="5502988"/>
            <a:chExt cx="500307" cy="493774"/>
          </a:xfrm>
        </p:grpSpPr>
        <p:sp>
          <p:nvSpPr>
            <p:cNvPr id="18" name="Freeform 1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0" name="Straight Connector 1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8271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3FBC63-C649-42C3-9C85-0F873F8F0B35}" type="datetimeFigureOut">
              <a:rPr lang="id-ID" smtClean="0"/>
              <a:t>16/05/16</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76DFD3-2AF0-4B06-81C8-CF1C6F54D29C}" type="slidenum">
              <a:rPr lang="id-ID" smtClean="0"/>
              <a:t>‹#›</a:t>
            </a:fld>
            <a:endParaRPr lang="id-ID"/>
          </a:p>
        </p:txBody>
      </p:sp>
    </p:spTree>
    <p:extLst>
      <p:ext uri="{BB962C8B-B14F-4D97-AF65-F5344CB8AC3E}">
        <p14:creationId xmlns:p14="http://schemas.microsoft.com/office/powerpoint/2010/main" val="1373060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59" r:id="rId13"/>
    <p:sldLayoutId id="2147483661" r:id="rId14"/>
    <p:sldLayoutId id="2147483662" r:id="rId15"/>
    <p:sldLayoutId id="2147483663" r:id="rId16"/>
    <p:sldLayoutId id="2147483664" r:id="rId17"/>
    <p:sldLayoutId id="2147483665" r:id="rId18"/>
    <p:sldLayoutId id="2147483666" r:id="rId19"/>
    <p:sldLayoutId id="2147483670" r:id="rId20"/>
    <p:sldLayoutId id="2147483668" r:id="rId21"/>
    <p:sldLayoutId id="2147483667" r:id="rId22"/>
    <p:sldLayoutId id="2147483669" r:id="rId23"/>
    <p:sldLayoutId id="2147483672" r:id="rId24"/>
    <p:sldLayoutId id="2147483674"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14.png"/><Relationship Id="rId1" Type="http://schemas.microsoft.com/office/2007/relationships/media" Target="../media/media1.mp4"/><Relationship Id="rId2" Type="http://schemas.openxmlformats.org/officeDocument/2006/relationships/video" Target="../media/media1.mp4"/></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4.jpg"/><Relationship Id="rId6" Type="http://schemas.openxmlformats.org/officeDocument/2006/relationships/image" Target="../media/image17.emf"/><Relationship Id="rId7" Type="http://schemas.openxmlformats.org/officeDocument/2006/relationships/image" Target="../media/image18.emf"/><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2.wdp"/><Relationship Id="rId5" Type="http://schemas.openxmlformats.org/officeDocument/2006/relationships/image" Target="../media/image6.png"/><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1" name="Picture 20"/>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sp>
        <p:nvSpPr>
          <p:cNvPr id="19" name="Rectangle 18"/>
          <p:cNvSpPr/>
          <p:nvPr/>
        </p:nvSpPr>
        <p:spPr>
          <a:xfrm>
            <a:off x="1982661" y="4002869"/>
            <a:ext cx="8226678" cy="1446550"/>
          </a:xfrm>
          <a:prstGeom prst="rect">
            <a:avLst/>
          </a:prstGeom>
          <a:noFill/>
        </p:spPr>
        <p:txBody>
          <a:bodyPr wrap="square">
            <a:spAutoFit/>
          </a:bodyPr>
          <a:lstStyle/>
          <a:p>
            <a:pPr algn="ctr"/>
            <a:r>
              <a:rPr lang="id-ID" sz="4400" dirty="0" err="1" smtClean="0">
                <a:solidFill>
                  <a:schemeClr val="bg1">
                    <a:lumMod val="95000"/>
                  </a:schemeClr>
                </a:solidFill>
                <a:latin typeface="Source Sans Pro Light" panose="020B0403030403020204" pitchFamily="34" charset="0"/>
              </a:rPr>
              <a:t>Serverless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Cloud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functions</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and</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the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future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of</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software</a:t>
            </a:r>
            <a:r>
              <a:rPr lang="id-ID" sz="4400" dirty="0" smtClean="0">
                <a:solidFill>
                  <a:schemeClr val="bg1">
                    <a:lumMod val="95000"/>
                  </a:schemeClr>
                </a:solidFill>
                <a:latin typeface="Source Sans Pro Light" panose="020B0403030403020204" pitchFamily="34" charset="0"/>
              </a:rPr>
              <a:t> </a:t>
            </a:r>
            <a:r>
              <a:rPr lang="id-ID" sz="4400" dirty="0" err="1" smtClean="0">
                <a:solidFill>
                  <a:schemeClr val="bg1">
                    <a:lumMod val="95000"/>
                  </a:schemeClr>
                </a:solidFill>
                <a:latin typeface="Source Sans Pro Light" panose="020B0403030403020204" pitchFamily="34" charset="0"/>
              </a:rPr>
              <a:t>architectures</a:t>
            </a:r>
            <a:endParaRPr lang="id-ID" sz="4400" dirty="0">
              <a:solidFill>
                <a:schemeClr val="accent2"/>
              </a:solidFill>
              <a:latin typeface="Source Sans Pro Light" panose="020B0403030403020204" pitchFamily="34"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1659" y="1410677"/>
            <a:ext cx="2888681" cy="2146339"/>
          </a:xfrm>
          <a:prstGeom prst="rect">
            <a:avLst/>
          </a:prstGeom>
        </p:spPr>
      </p:pic>
    </p:spTree>
    <p:extLst>
      <p:ext uri="{BB962C8B-B14F-4D97-AF65-F5344CB8AC3E}">
        <p14:creationId xmlns:p14="http://schemas.microsoft.com/office/powerpoint/2010/main" val="125717044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flipH="1">
            <a:off x="7319271" y="2342780"/>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2" name="TextBox 11"/>
          <p:cNvSpPr txBox="1"/>
          <p:nvPr/>
        </p:nvSpPr>
        <p:spPr>
          <a:xfrm>
            <a:off x="1132821" y="1147760"/>
            <a:ext cx="8212505" cy="830997"/>
          </a:xfrm>
          <a:prstGeom prst="rect">
            <a:avLst/>
          </a:prstGeom>
          <a:noFill/>
        </p:spPr>
        <p:txBody>
          <a:bodyPr wrap="none" rtlCol="0">
            <a:spAutoFit/>
          </a:bodyPr>
          <a:lstStyle/>
          <a:p>
            <a:r>
              <a:rPr lang="id-ID" sz="4800" dirty="0" err="1" smtClean="0">
                <a:solidFill>
                  <a:schemeClr val="bg1"/>
                </a:solidFill>
                <a:latin typeface="+mj-lt"/>
              </a:rPr>
              <a:t>Did</a:t>
            </a:r>
            <a:r>
              <a:rPr lang="id-ID" sz="4800" dirty="0" smtClean="0">
                <a:solidFill>
                  <a:schemeClr val="bg1"/>
                </a:solidFill>
                <a:latin typeface="+mj-lt"/>
              </a:rPr>
              <a:t> </a:t>
            </a:r>
            <a:r>
              <a:rPr lang="id-ID" sz="4800" dirty="0" err="1" smtClean="0">
                <a:solidFill>
                  <a:schemeClr val="bg1"/>
                </a:solidFill>
                <a:latin typeface="+mj-lt"/>
              </a:rPr>
              <a:t>someone</a:t>
            </a:r>
            <a:r>
              <a:rPr lang="id-ID" sz="4800" dirty="0" smtClean="0">
                <a:solidFill>
                  <a:schemeClr val="bg1"/>
                </a:solidFill>
                <a:latin typeface="+mj-lt"/>
              </a:rPr>
              <a:t> say </a:t>
            </a:r>
            <a:r>
              <a:rPr lang="id-ID" sz="4800" b="1" dirty="0" err="1">
                <a:solidFill>
                  <a:schemeClr val="accent2"/>
                </a:solidFill>
                <a:latin typeface="+mj-lt"/>
              </a:rPr>
              <a:t>m</a:t>
            </a:r>
            <a:r>
              <a:rPr lang="id-ID" sz="4800" b="1" dirty="0" err="1" smtClean="0">
                <a:solidFill>
                  <a:schemeClr val="accent2"/>
                </a:solidFill>
                <a:latin typeface="+mj-lt"/>
              </a:rPr>
              <a:t>icroservices</a:t>
            </a:r>
            <a:r>
              <a:rPr lang="id-ID" sz="4800" b="1" dirty="0" smtClean="0">
                <a:solidFill>
                  <a:schemeClr val="accent2"/>
                </a:solidFill>
                <a:latin typeface="+mj-lt"/>
              </a:rPr>
              <a:t>?</a:t>
            </a:r>
            <a:endParaRPr lang="en-US" sz="4800" b="1" dirty="0">
              <a:solidFill>
                <a:schemeClr val="accent2"/>
              </a:solidFill>
              <a:latin typeface="+mj-lt"/>
            </a:endParaRPr>
          </a:p>
        </p:txBody>
      </p:sp>
      <p:sp>
        <p:nvSpPr>
          <p:cNvPr id="3" name="Oval 2"/>
          <p:cNvSpPr/>
          <p:nvPr/>
        </p:nvSpPr>
        <p:spPr>
          <a:xfrm>
            <a:off x="1221802" y="2342780"/>
            <a:ext cx="3485052" cy="34850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Microservices</a:t>
            </a:r>
            <a:endParaRPr lang="en-US" dirty="0"/>
          </a:p>
        </p:txBody>
      </p:sp>
      <p:sp>
        <p:nvSpPr>
          <p:cNvPr id="62" name="Oval 61"/>
          <p:cNvSpPr/>
          <p:nvPr/>
        </p:nvSpPr>
        <p:spPr>
          <a:xfrm>
            <a:off x="3655897" y="2342780"/>
            <a:ext cx="3485052" cy="3485052"/>
          </a:xfrm>
          <a:prstGeom prst="ellipse">
            <a:avLst/>
          </a:prstGeom>
          <a:solidFill>
            <a:schemeClr val="accent4">
              <a:alpha val="7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smtClean="0"/>
              <a:t>Serverless</a:t>
            </a:r>
            <a:endParaRPr lang="en-US" dirty="0"/>
          </a:p>
        </p:txBody>
      </p:sp>
    </p:spTree>
    <p:extLst>
      <p:ext uri="{BB962C8B-B14F-4D97-AF65-F5344CB8AC3E}">
        <p14:creationId xmlns:p14="http://schemas.microsoft.com/office/powerpoint/2010/main" val="240548865"/>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strVal val="#ppt_x"/>
                                          </p:val>
                                        </p:tav>
                                        <p:tav tm="100000">
                                          <p:val>
                                            <p:strVal val="#ppt_x"/>
                                          </p:val>
                                        </p:tav>
                                      </p:tavLst>
                                    </p:anim>
                                    <p:anim calcmode="lin" valueType="num">
                                      <p:cBhvr>
                                        <p:cTn id="14" dur="500" fill="hold"/>
                                        <p:tgtEl>
                                          <p:spTgt spid="1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additive="base">
                                        <p:cTn id="18" dur="500" fill="hold"/>
                                        <p:tgtEl>
                                          <p:spTgt spid="62"/>
                                        </p:tgtEl>
                                        <p:attrNameLst>
                                          <p:attrName>ppt_x</p:attrName>
                                        </p:attrNameLst>
                                      </p:cBhvr>
                                      <p:tavLst>
                                        <p:tav tm="0">
                                          <p:val>
                                            <p:strVal val="#ppt_x"/>
                                          </p:val>
                                        </p:tav>
                                        <p:tav tm="100000">
                                          <p:val>
                                            <p:strVal val="#ppt_x"/>
                                          </p:val>
                                        </p:tav>
                                      </p:tavLst>
                                    </p:anim>
                                    <p:anim calcmode="lin" valueType="num">
                                      <p:cBhvr additive="base">
                                        <p:cTn id="19" dur="500" fill="hold"/>
                                        <p:tgtEl>
                                          <p:spTgt spid="62"/>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animBg="1"/>
      <p:bldP spid="6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8" name="Picture 27"/>
          <p:cNvPicPr>
            <a:picLocks noChangeAspect="1"/>
          </p:cNvPicPr>
          <p:nvPr/>
        </p:nvPicPr>
        <p:blipFill>
          <a:blip r:embed="rId3">
            <a:alphaModFix amt="4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549400" y="50800"/>
            <a:ext cx="14726920" cy="10942348"/>
          </a:xfrm>
          <a:prstGeom prst="rect">
            <a:avLst/>
          </a:prstGeom>
        </p:spPr>
      </p:pic>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8" name="Group 7"/>
          <p:cNvGrpSpPr/>
          <p:nvPr/>
        </p:nvGrpSpPr>
        <p:grpSpPr>
          <a:xfrm>
            <a:off x="1696270" y="1181847"/>
            <a:ext cx="8799461" cy="4920099"/>
            <a:chOff x="1872125" y="1181847"/>
            <a:chExt cx="8799461" cy="4920099"/>
          </a:xfrm>
        </p:grpSpPr>
        <p:grpSp>
          <p:nvGrpSpPr>
            <p:cNvPr id="25" name="Group 24"/>
            <p:cNvGrpSpPr/>
            <p:nvPr/>
          </p:nvGrpSpPr>
          <p:grpSpPr>
            <a:xfrm>
              <a:off x="1872125" y="1181847"/>
              <a:ext cx="8799461" cy="4920099"/>
              <a:chOff x="1763688" y="1124744"/>
              <a:chExt cx="5652564" cy="3166095"/>
            </a:xfrm>
          </p:grpSpPr>
          <p:sp>
            <p:nvSpPr>
              <p:cNvPr id="26" name="Rectangle 25"/>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descr="F:\Trabajos\Envato\Graphic River\Duckson\Elements\lapto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 xmlns:a14="http://schemas.microsoft.com/office/drawing/2010/main">
                    <a:solidFill>
                      <a:srgbClr val="FFFFFF"/>
                    </a:solidFill>
                  </a14:hiddenFill>
                </a:ext>
              </a:extLst>
            </p:spPr>
          </p:pic>
        </p:grpSp>
        <p:pic>
          <p:nvPicPr>
            <p:cNvPr id="7" name="Picture 6"/>
            <p:cNvPicPr>
              <a:picLocks noChangeAspect="1"/>
            </p:cNvPicPr>
            <p:nvPr/>
          </p:nvPicPr>
          <p:blipFill rotWithShape="1">
            <a:blip r:embed="rId6">
              <a:extLst>
                <a:ext uri="{28A0092B-C50C-407E-A947-70E740481C1C}">
                  <a14:useLocalDpi xmlns:a14="http://schemas.microsoft.com/office/drawing/2010/main" val="0"/>
                </a:ext>
              </a:extLst>
            </a:blip>
            <a:srcRect l="553" r="1445"/>
            <a:stretch/>
          </p:blipFill>
          <p:spPr>
            <a:xfrm>
              <a:off x="3605186" y="1606356"/>
              <a:ext cx="5333338" cy="3356202"/>
            </a:xfrm>
            <a:prstGeom prst="rect">
              <a:avLst/>
            </a:prstGeom>
          </p:spPr>
        </p:pic>
      </p:grpSp>
    </p:spTree>
    <p:extLst>
      <p:ext uri="{BB962C8B-B14F-4D97-AF65-F5344CB8AC3E}">
        <p14:creationId xmlns:p14="http://schemas.microsoft.com/office/powerpoint/2010/main" val="142475415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74802" y="680759"/>
            <a:ext cx="4642618" cy="830997"/>
          </a:xfrm>
          <a:prstGeom prst="rect">
            <a:avLst/>
          </a:prstGeom>
          <a:noFill/>
        </p:spPr>
        <p:txBody>
          <a:bodyPr wrap="none" rtlCol="0">
            <a:spAutoFit/>
          </a:bodyPr>
          <a:lstStyle/>
          <a:p>
            <a:pPr algn="ctr"/>
            <a:r>
              <a:rPr lang="id-ID" sz="4800" dirty="0" smtClean="0">
                <a:solidFill>
                  <a:schemeClr val="bg1"/>
                </a:solidFill>
                <a:latin typeface="+mj-lt"/>
              </a:rPr>
              <a:t>50,000+ </a:t>
            </a:r>
            <a:r>
              <a:rPr lang="id-ID" sz="4800" dirty="0" err="1" smtClean="0">
                <a:solidFill>
                  <a:schemeClr val="bg1"/>
                </a:solidFill>
                <a:latin typeface="+mj-lt"/>
              </a:rPr>
              <a:t>engineers</a:t>
            </a:r>
            <a:endParaRPr lang="en-US" sz="4800" dirty="0">
              <a:solidFill>
                <a:schemeClr val="bg1"/>
              </a:solidFill>
              <a:latin typeface="+mj-lt"/>
            </a:endParaRPr>
          </a:p>
        </p:txBody>
      </p:sp>
      <p:sp>
        <p:nvSpPr>
          <p:cNvPr id="188" name="TextBox 187"/>
          <p:cNvSpPr txBox="1"/>
          <p:nvPr/>
        </p:nvSpPr>
        <p:spPr>
          <a:xfrm>
            <a:off x="5025036" y="1417488"/>
            <a:ext cx="2141933" cy="369332"/>
          </a:xfrm>
          <a:prstGeom prst="rect">
            <a:avLst/>
          </a:prstGeom>
          <a:noFill/>
        </p:spPr>
        <p:txBody>
          <a:bodyPr wrap="none" rtlCol="0">
            <a:spAutoFit/>
          </a:bodyPr>
          <a:lstStyle/>
          <a:p>
            <a:pPr algn="ctr"/>
            <a:r>
              <a:rPr lang="en-AU" dirty="0" smtClean="0">
                <a:solidFill>
                  <a:schemeClr val="bg1"/>
                </a:solidFill>
                <a:latin typeface="+mj-lt"/>
              </a:rPr>
              <a:t>Across</a:t>
            </a:r>
            <a:r>
              <a:rPr lang="id-ID" dirty="0" smtClean="0">
                <a:solidFill>
                  <a:schemeClr val="bg1"/>
                </a:solidFill>
                <a:latin typeface="+mj-lt"/>
              </a:rPr>
              <a:t> 117 </a:t>
            </a:r>
            <a:r>
              <a:rPr lang="id-ID" dirty="0" err="1" smtClean="0">
                <a:solidFill>
                  <a:schemeClr val="bg1"/>
                </a:solidFill>
                <a:latin typeface="+mj-lt"/>
              </a:rPr>
              <a:t>countries</a:t>
            </a:r>
            <a:r>
              <a:rPr lang="id-ID" dirty="0" smtClean="0">
                <a:solidFill>
                  <a:schemeClr val="bg1"/>
                </a:solidFill>
                <a:latin typeface="+mj-lt"/>
              </a:rPr>
              <a:t> </a:t>
            </a:r>
            <a:endParaRPr lang="en-US" dirty="0">
              <a:solidFill>
                <a:schemeClr val="bg1"/>
              </a:solidFill>
              <a:latin typeface="+mj-lt"/>
            </a:endParaRPr>
          </a:p>
        </p:txBody>
      </p:sp>
      <p:grpSp>
        <p:nvGrpSpPr>
          <p:cNvPr id="391" name="Group 390"/>
          <p:cNvGrpSpPr/>
          <p:nvPr/>
        </p:nvGrpSpPr>
        <p:grpSpPr>
          <a:xfrm>
            <a:off x="3824604" y="4656237"/>
            <a:ext cx="1066217" cy="1370986"/>
            <a:chOff x="3880056" y="4761467"/>
            <a:chExt cx="1260000" cy="1620160"/>
          </a:xfrm>
          <a:solidFill>
            <a:schemeClr val="accent2"/>
          </a:solidFill>
        </p:grpSpPr>
        <p:sp>
          <p:nvSpPr>
            <p:cNvPr id="392" name="Rectangle 391"/>
            <p:cNvSpPr>
              <a:spLocks noChangeAspect="1"/>
            </p:cNvSpPr>
            <p:nvPr/>
          </p:nvSpPr>
          <p:spPr>
            <a:xfrm>
              <a:off x="40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5" name="Rectangle 714"/>
            <p:cNvSpPr>
              <a:spLocks noChangeAspect="1"/>
            </p:cNvSpPr>
            <p:nvPr/>
          </p:nvSpPr>
          <p:spPr>
            <a:xfrm>
              <a:off x="42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6" name="Rectangle 715"/>
            <p:cNvSpPr>
              <a:spLocks noChangeAspect="1"/>
            </p:cNvSpPr>
            <p:nvPr/>
          </p:nvSpPr>
          <p:spPr>
            <a:xfrm>
              <a:off x="44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38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40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42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44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46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8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40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42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44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60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7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40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0" name="Rectangle 729"/>
            <p:cNvSpPr>
              <a:spLocks noChangeAspect="1"/>
            </p:cNvSpPr>
            <p:nvPr/>
          </p:nvSpPr>
          <p:spPr>
            <a:xfrm>
              <a:off x="42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442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46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47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4" name="Rectangle 733"/>
            <p:cNvSpPr>
              <a:spLocks noChangeAspect="1"/>
            </p:cNvSpPr>
            <p:nvPr/>
          </p:nvSpPr>
          <p:spPr>
            <a:xfrm>
              <a:off x="424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44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46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47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42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44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46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42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44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40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42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40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46" name="Group 745"/>
          <p:cNvGrpSpPr/>
          <p:nvPr/>
        </p:nvGrpSpPr>
        <p:grpSpPr>
          <a:xfrm>
            <a:off x="7937156" y="5113238"/>
            <a:ext cx="1218534" cy="913985"/>
            <a:chOff x="8740056" y="5301527"/>
            <a:chExt cx="1440000" cy="1080100"/>
          </a:xfrm>
          <a:solidFill>
            <a:schemeClr val="accent5"/>
          </a:solidFill>
        </p:grpSpPr>
        <p:sp>
          <p:nvSpPr>
            <p:cNvPr id="747" name="Rectangle 746"/>
            <p:cNvSpPr>
              <a:spLocks noChangeAspect="1"/>
            </p:cNvSpPr>
            <p:nvPr/>
          </p:nvSpPr>
          <p:spPr>
            <a:xfrm>
              <a:off x="91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94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89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91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92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94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87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89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91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92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94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96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87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89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910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92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946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96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928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94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892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96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98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94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1000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72" name="Group 771"/>
          <p:cNvGrpSpPr/>
          <p:nvPr/>
        </p:nvGrpSpPr>
        <p:grpSpPr>
          <a:xfrm>
            <a:off x="5347771" y="4199236"/>
            <a:ext cx="1523167" cy="1523320"/>
            <a:chOff x="5680056" y="4221407"/>
            <a:chExt cx="1800000" cy="1800180"/>
          </a:xfrm>
          <a:solidFill>
            <a:schemeClr val="accent6"/>
          </a:solidFill>
        </p:grpSpPr>
        <p:sp>
          <p:nvSpPr>
            <p:cNvPr id="773" name="Rectangle 772"/>
            <p:cNvSpPr>
              <a:spLocks noChangeAspect="1"/>
            </p:cNvSpPr>
            <p:nvPr/>
          </p:nvSpPr>
          <p:spPr>
            <a:xfrm>
              <a:off x="58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60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62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56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58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60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62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64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65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67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56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58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60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62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64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65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67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56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58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0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2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640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65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67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69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1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58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60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62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64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65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67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69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62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6400056" y="512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65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67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69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6400056" y="530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65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67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69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64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65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67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64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65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67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5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7300056" y="548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7120056" y="566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24" name="Group 823"/>
          <p:cNvGrpSpPr/>
          <p:nvPr/>
        </p:nvGrpSpPr>
        <p:grpSpPr>
          <a:xfrm>
            <a:off x="2301437" y="2523549"/>
            <a:ext cx="3046334" cy="2132671"/>
            <a:chOff x="2080056" y="2241167"/>
            <a:chExt cx="3600000" cy="2520280"/>
          </a:xfrm>
          <a:solidFill>
            <a:schemeClr val="accent1"/>
          </a:solidFill>
        </p:grpSpPr>
        <p:sp>
          <p:nvSpPr>
            <p:cNvPr id="825" name="Rectangle 824"/>
            <p:cNvSpPr>
              <a:spLocks noChangeAspect="1"/>
            </p:cNvSpPr>
            <p:nvPr/>
          </p:nvSpPr>
          <p:spPr>
            <a:xfrm>
              <a:off x="22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24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26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28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29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31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33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35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37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38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42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44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49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51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22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24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6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28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29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1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3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5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37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38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9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28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29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31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33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35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37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42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44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20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28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29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31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33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35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37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38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42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44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46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29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31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33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5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7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8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40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42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4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29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31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33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35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37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38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40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42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31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33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35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37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38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40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33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35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40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5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7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31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33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35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40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42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47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49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51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38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44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46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47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49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51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3" name="Rectangle 912"/>
            <p:cNvSpPr>
              <a:spLocks noChangeAspect="1"/>
            </p:cNvSpPr>
            <p:nvPr/>
          </p:nvSpPr>
          <p:spPr>
            <a:xfrm>
              <a:off x="53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8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40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2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7" name="Rectangle 916"/>
            <p:cNvSpPr>
              <a:spLocks noChangeAspect="1"/>
            </p:cNvSpPr>
            <p:nvPr/>
          </p:nvSpPr>
          <p:spPr>
            <a:xfrm>
              <a:off x="46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47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49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51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532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55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496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514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532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20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2260056" y="277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3880056" y="22411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37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30" name="Group 929"/>
          <p:cNvGrpSpPr/>
          <p:nvPr/>
        </p:nvGrpSpPr>
        <p:grpSpPr>
          <a:xfrm>
            <a:off x="5346099" y="2823982"/>
            <a:ext cx="1372523" cy="1375237"/>
            <a:chOff x="5678080" y="2596203"/>
            <a:chExt cx="1621976" cy="1625184"/>
          </a:xfrm>
          <a:solidFill>
            <a:schemeClr val="accent4"/>
          </a:solidFill>
        </p:grpSpPr>
        <p:sp>
          <p:nvSpPr>
            <p:cNvPr id="931" name="Rectangle 930"/>
            <p:cNvSpPr>
              <a:spLocks noChangeAspect="1"/>
            </p:cNvSpPr>
            <p:nvPr/>
          </p:nvSpPr>
          <p:spPr>
            <a:xfrm>
              <a:off x="64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65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67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69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64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5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9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0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7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9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62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64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65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67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69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71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58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60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62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64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65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7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9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71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58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0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64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67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65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65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2" name="Rectangle 961"/>
            <p:cNvSpPr>
              <a:spLocks noChangeAspect="1"/>
            </p:cNvSpPr>
            <p:nvPr/>
          </p:nvSpPr>
          <p:spPr>
            <a:xfrm>
              <a:off x="67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3" name="Rectangle 962"/>
            <p:cNvSpPr>
              <a:spLocks noChangeAspect="1"/>
            </p:cNvSpPr>
            <p:nvPr/>
          </p:nvSpPr>
          <p:spPr>
            <a:xfrm>
              <a:off x="5678080"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6760056" y="259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585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603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67" name="Group 966"/>
          <p:cNvGrpSpPr/>
          <p:nvPr/>
        </p:nvGrpSpPr>
        <p:grpSpPr>
          <a:xfrm>
            <a:off x="6413989" y="2523566"/>
            <a:ext cx="3046334" cy="2589655"/>
            <a:chOff x="6940056" y="2241187"/>
            <a:chExt cx="3600000" cy="3060320"/>
          </a:xfrm>
          <a:solidFill>
            <a:schemeClr val="accent3"/>
          </a:solidFill>
        </p:grpSpPr>
        <p:sp>
          <p:nvSpPr>
            <p:cNvPr id="968" name="Rectangle 967"/>
            <p:cNvSpPr>
              <a:spLocks noChangeAspect="1"/>
            </p:cNvSpPr>
            <p:nvPr/>
          </p:nvSpPr>
          <p:spPr>
            <a:xfrm>
              <a:off x="74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76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78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80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82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83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85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7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9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91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92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94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96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98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1000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1018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71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73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74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76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78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0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2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83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85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87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89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91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92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94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96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98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1000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1018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1036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73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74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76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78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80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82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83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85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87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2" name="Rectangle 1011"/>
            <p:cNvSpPr>
              <a:spLocks noChangeAspect="1"/>
            </p:cNvSpPr>
            <p:nvPr/>
          </p:nvSpPr>
          <p:spPr>
            <a:xfrm>
              <a:off x="89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1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92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94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96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100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73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74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7660056" y="350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78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80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82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83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85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87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89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91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92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94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100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73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74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7660056" y="368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78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80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82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83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85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8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73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74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76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78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80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82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83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85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87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89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91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69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71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73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74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76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8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80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2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3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5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7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9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69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71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74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76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78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80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820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83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85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87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89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71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73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78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80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85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87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80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85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87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89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76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78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0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2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83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85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87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9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8" name="Rectangle 1167"/>
            <p:cNvSpPr>
              <a:spLocks noChangeAspect="1"/>
            </p:cNvSpPr>
            <p:nvPr/>
          </p:nvSpPr>
          <p:spPr>
            <a:xfrm>
              <a:off x="91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9" name="Rectangle 1168"/>
            <p:cNvSpPr>
              <a:spLocks noChangeAspect="1"/>
            </p:cNvSpPr>
            <p:nvPr/>
          </p:nvSpPr>
          <p:spPr>
            <a:xfrm>
              <a:off x="92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0" name="Rectangle 1169"/>
            <p:cNvSpPr>
              <a:spLocks noChangeAspect="1"/>
            </p:cNvSpPr>
            <p:nvPr/>
          </p:nvSpPr>
          <p:spPr>
            <a:xfrm>
              <a:off x="94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1" name="Rectangle 1170"/>
            <p:cNvSpPr>
              <a:spLocks noChangeAspect="1"/>
            </p:cNvSpPr>
            <p:nvPr/>
          </p:nvSpPr>
          <p:spPr>
            <a:xfrm>
              <a:off x="96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2" name="Rectangle 1171"/>
            <p:cNvSpPr>
              <a:spLocks noChangeAspect="1"/>
            </p:cNvSpPr>
            <p:nvPr/>
          </p:nvSpPr>
          <p:spPr>
            <a:xfrm>
              <a:off x="98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3" name="Rectangle 1172"/>
            <p:cNvSpPr>
              <a:spLocks noChangeAspect="1"/>
            </p:cNvSpPr>
            <p:nvPr/>
          </p:nvSpPr>
          <p:spPr>
            <a:xfrm>
              <a:off x="78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4" name="Rectangle 1173"/>
            <p:cNvSpPr>
              <a:spLocks noChangeAspect="1"/>
            </p:cNvSpPr>
            <p:nvPr/>
          </p:nvSpPr>
          <p:spPr>
            <a:xfrm>
              <a:off x="80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5" name="Rectangle 1174"/>
            <p:cNvSpPr>
              <a:spLocks noChangeAspect="1"/>
            </p:cNvSpPr>
            <p:nvPr/>
          </p:nvSpPr>
          <p:spPr>
            <a:xfrm>
              <a:off x="82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6" name="Rectangle 1175"/>
            <p:cNvSpPr>
              <a:spLocks noChangeAspect="1"/>
            </p:cNvSpPr>
            <p:nvPr/>
          </p:nvSpPr>
          <p:spPr>
            <a:xfrm>
              <a:off x="83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7" name="Rectangle 1176"/>
            <p:cNvSpPr>
              <a:spLocks noChangeAspect="1"/>
            </p:cNvSpPr>
            <p:nvPr/>
          </p:nvSpPr>
          <p:spPr>
            <a:xfrm>
              <a:off x="85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8" name="Rectangle 1177"/>
            <p:cNvSpPr>
              <a:spLocks noChangeAspect="1"/>
            </p:cNvSpPr>
            <p:nvPr/>
          </p:nvSpPr>
          <p:spPr>
            <a:xfrm>
              <a:off x="87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9" name="Rectangle 1178"/>
            <p:cNvSpPr>
              <a:spLocks noChangeAspect="1"/>
            </p:cNvSpPr>
            <p:nvPr/>
          </p:nvSpPr>
          <p:spPr>
            <a:xfrm>
              <a:off x="89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0" name="Rectangle 1179"/>
            <p:cNvSpPr>
              <a:spLocks noChangeAspect="1"/>
            </p:cNvSpPr>
            <p:nvPr/>
          </p:nvSpPr>
          <p:spPr>
            <a:xfrm>
              <a:off x="83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1" name="Rectangle 1180"/>
            <p:cNvSpPr>
              <a:spLocks noChangeAspect="1"/>
            </p:cNvSpPr>
            <p:nvPr/>
          </p:nvSpPr>
          <p:spPr>
            <a:xfrm>
              <a:off x="85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2" name="Rectangle 1181"/>
            <p:cNvSpPr>
              <a:spLocks noChangeAspect="1"/>
            </p:cNvSpPr>
            <p:nvPr/>
          </p:nvSpPr>
          <p:spPr>
            <a:xfrm>
              <a:off x="820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3" name="Rectangle 1182"/>
            <p:cNvSpPr>
              <a:spLocks noChangeAspect="1"/>
            </p:cNvSpPr>
            <p:nvPr/>
          </p:nvSpPr>
          <p:spPr>
            <a:xfrm>
              <a:off x="87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4" name="Rectangle 1183"/>
            <p:cNvSpPr>
              <a:spLocks noChangeAspect="1"/>
            </p:cNvSpPr>
            <p:nvPr/>
          </p:nvSpPr>
          <p:spPr>
            <a:xfrm>
              <a:off x="928374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5" name="Rectangle 1184"/>
            <p:cNvSpPr>
              <a:spLocks noChangeAspect="1"/>
            </p:cNvSpPr>
            <p:nvPr/>
          </p:nvSpPr>
          <p:spPr>
            <a:xfrm>
              <a:off x="94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6" name="Rectangle 1185"/>
            <p:cNvSpPr>
              <a:spLocks noChangeAspect="1"/>
            </p:cNvSpPr>
            <p:nvPr/>
          </p:nvSpPr>
          <p:spPr>
            <a:xfrm>
              <a:off x="928374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Tree>
    <p:extLst>
      <p:ext uri="{BB962C8B-B14F-4D97-AF65-F5344CB8AC3E}">
        <p14:creationId xmlns:p14="http://schemas.microsoft.com/office/powerpoint/2010/main" val="200064148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5" presetClass="entr" presetSubtype="0" fill="hold" nodeType="afterEffect">
                                  <p:stCondLst>
                                    <p:cond delay="0"/>
                                  </p:stCondLst>
                                  <p:childTnLst>
                                    <p:set>
                                      <p:cBhvr>
                                        <p:cTn id="17" dur="1" fill="hold">
                                          <p:stCondLst>
                                            <p:cond delay="0"/>
                                          </p:stCondLst>
                                        </p:cTn>
                                        <p:tgtEl>
                                          <p:spTgt spid="824"/>
                                        </p:tgtEl>
                                        <p:attrNameLst>
                                          <p:attrName>style.visibility</p:attrName>
                                        </p:attrNameLst>
                                      </p:cBhvr>
                                      <p:to>
                                        <p:strVal val="visible"/>
                                      </p:to>
                                    </p:set>
                                    <p:anim calcmode="lin" valueType="num">
                                      <p:cBhvr>
                                        <p:cTn id="18" dur="1000" fill="hold"/>
                                        <p:tgtEl>
                                          <p:spTgt spid="824"/>
                                        </p:tgtEl>
                                        <p:attrNameLst>
                                          <p:attrName>ppt_w</p:attrName>
                                        </p:attrNameLst>
                                      </p:cBhvr>
                                      <p:tavLst>
                                        <p:tav tm="0">
                                          <p:val>
                                            <p:fltVal val="0"/>
                                          </p:val>
                                        </p:tav>
                                        <p:tav tm="100000">
                                          <p:val>
                                            <p:strVal val="#ppt_w"/>
                                          </p:val>
                                        </p:tav>
                                      </p:tavLst>
                                    </p:anim>
                                    <p:anim calcmode="lin" valueType="num">
                                      <p:cBhvr>
                                        <p:cTn id="19" dur="1000" fill="hold"/>
                                        <p:tgtEl>
                                          <p:spTgt spid="824"/>
                                        </p:tgtEl>
                                        <p:attrNameLst>
                                          <p:attrName>ppt_h</p:attrName>
                                        </p:attrNameLst>
                                      </p:cBhvr>
                                      <p:tavLst>
                                        <p:tav tm="0">
                                          <p:val>
                                            <p:fltVal val="0"/>
                                          </p:val>
                                        </p:tav>
                                        <p:tav tm="100000">
                                          <p:val>
                                            <p:strVal val="#ppt_h"/>
                                          </p:val>
                                        </p:tav>
                                      </p:tavLst>
                                    </p:anim>
                                    <p:anim calcmode="lin" valueType="num">
                                      <p:cBhvr>
                                        <p:cTn id="20" dur="1000" fill="hold"/>
                                        <p:tgtEl>
                                          <p:spTgt spid="824"/>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824"/>
                                        </p:tgtEl>
                                        <p:attrNameLst>
                                          <p:attrName>ppt_y</p:attrName>
                                        </p:attrNameLst>
                                      </p:cBhvr>
                                      <p:tavLst>
                                        <p:tav tm="0" fmla="#ppt_y+(sin(-2*pi*(1-$))*-#ppt_x+cos(-2*pi*(1-$))*(1-#ppt_y))*(1-$)">
                                          <p:val>
                                            <p:fltVal val="0"/>
                                          </p:val>
                                        </p:tav>
                                        <p:tav tm="100000">
                                          <p:val>
                                            <p:fltVal val="1"/>
                                          </p:val>
                                        </p:tav>
                                      </p:tavLst>
                                    </p:anim>
                                  </p:childTnLst>
                                </p:cTn>
                              </p:par>
                            </p:childTnLst>
                          </p:cTn>
                        </p:par>
                        <p:par>
                          <p:cTn id="22" fill="hold">
                            <p:stCondLst>
                              <p:cond delay="1500"/>
                            </p:stCondLst>
                            <p:childTnLst>
                              <p:par>
                                <p:cTn id="23" presetID="15" presetClass="entr" presetSubtype="0" fill="hold" nodeType="afterEffect">
                                  <p:stCondLst>
                                    <p:cond delay="0"/>
                                  </p:stCondLst>
                                  <p:childTnLst>
                                    <p:set>
                                      <p:cBhvr>
                                        <p:cTn id="24" dur="1" fill="hold">
                                          <p:stCondLst>
                                            <p:cond delay="0"/>
                                          </p:stCondLst>
                                        </p:cTn>
                                        <p:tgtEl>
                                          <p:spTgt spid="930"/>
                                        </p:tgtEl>
                                        <p:attrNameLst>
                                          <p:attrName>style.visibility</p:attrName>
                                        </p:attrNameLst>
                                      </p:cBhvr>
                                      <p:to>
                                        <p:strVal val="visible"/>
                                      </p:to>
                                    </p:set>
                                    <p:anim calcmode="lin" valueType="num">
                                      <p:cBhvr>
                                        <p:cTn id="25" dur="1000" fill="hold"/>
                                        <p:tgtEl>
                                          <p:spTgt spid="930"/>
                                        </p:tgtEl>
                                        <p:attrNameLst>
                                          <p:attrName>ppt_w</p:attrName>
                                        </p:attrNameLst>
                                      </p:cBhvr>
                                      <p:tavLst>
                                        <p:tav tm="0">
                                          <p:val>
                                            <p:fltVal val="0"/>
                                          </p:val>
                                        </p:tav>
                                        <p:tav tm="100000">
                                          <p:val>
                                            <p:strVal val="#ppt_w"/>
                                          </p:val>
                                        </p:tav>
                                      </p:tavLst>
                                    </p:anim>
                                    <p:anim calcmode="lin" valueType="num">
                                      <p:cBhvr>
                                        <p:cTn id="26" dur="1000" fill="hold"/>
                                        <p:tgtEl>
                                          <p:spTgt spid="930"/>
                                        </p:tgtEl>
                                        <p:attrNameLst>
                                          <p:attrName>ppt_h</p:attrName>
                                        </p:attrNameLst>
                                      </p:cBhvr>
                                      <p:tavLst>
                                        <p:tav tm="0">
                                          <p:val>
                                            <p:fltVal val="0"/>
                                          </p:val>
                                        </p:tav>
                                        <p:tav tm="100000">
                                          <p:val>
                                            <p:strVal val="#ppt_h"/>
                                          </p:val>
                                        </p:tav>
                                      </p:tavLst>
                                    </p:anim>
                                    <p:anim calcmode="lin" valueType="num">
                                      <p:cBhvr>
                                        <p:cTn id="27" dur="1000" fill="hold"/>
                                        <p:tgtEl>
                                          <p:spTgt spid="930"/>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30"/>
                                        </p:tgtEl>
                                        <p:attrNameLst>
                                          <p:attrName>ppt_y</p:attrName>
                                        </p:attrNameLst>
                                      </p:cBhvr>
                                      <p:tavLst>
                                        <p:tav tm="0" fmla="#ppt_y+(sin(-2*pi*(1-$))*-#ppt_x+cos(-2*pi*(1-$))*(1-#ppt_y))*(1-$)">
                                          <p:val>
                                            <p:fltVal val="0"/>
                                          </p:val>
                                        </p:tav>
                                        <p:tav tm="100000">
                                          <p:val>
                                            <p:fltVal val="1"/>
                                          </p:val>
                                        </p:tav>
                                      </p:tavLst>
                                    </p:anim>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772"/>
                                        </p:tgtEl>
                                        <p:attrNameLst>
                                          <p:attrName>style.visibility</p:attrName>
                                        </p:attrNameLst>
                                      </p:cBhvr>
                                      <p:to>
                                        <p:strVal val="visible"/>
                                      </p:to>
                                    </p:set>
                                    <p:anim calcmode="lin" valueType="num">
                                      <p:cBhvr>
                                        <p:cTn id="32" dur="1000" fill="hold"/>
                                        <p:tgtEl>
                                          <p:spTgt spid="772"/>
                                        </p:tgtEl>
                                        <p:attrNameLst>
                                          <p:attrName>ppt_w</p:attrName>
                                        </p:attrNameLst>
                                      </p:cBhvr>
                                      <p:tavLst>
                                        <p:tav tm="0">
                                          <p:val>
                                            <p:fltVal val="0"/>
                                          </p:val>
                                        </p:tav>
                                        <p:tav tm="100000">
                                          <p:val>
                                            <p:strVal val="#ppt_w"/>
                                          </p:val>
                                        </p:tav>
                                      </p:tavLst>
                                    </p:anim>
                                    <p:anim calcmode="lin" valueType="num">
                                      <p:cBhvr>
                                        <p:cTn id="33" dur="1000" fill="hold"/>
                                        <p:tgtEl>
                                          <p:spTgt spid="772"/>
                                        </p:tgtEl>
                                        <p:attrNameLst>
                                          <p:attrName>ppt_h</p:attrName>
                                        </p:attrNameLst>
                                      </p:cBhvr>
                                      <p:tavLst>
                                        <p:tav tm="0">
                                          <p:val>
                                            <p:fltVal val="0"/>
                                          </p:val>
                                        </p:tav>
                                        <p:tav tm="100000">
                                          <p:val>
                                            <p:strVal val="#ppt_h"/>
                                          </p:val>
                                        </p:tav>
                                      </p:tavLst>
                                    </p:anim>
                                    <p:anim calcmode="lin" valueType="num">
                                      <p:cBhvr>
                                        <p:cTn id="34" dur="1000" fill="hold"/>
                                        <p:tgtEl>
                                          <p:spTgt spid="772"/>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772"/>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5" presetClass="entr" presetSubtype="0" fill="hold" nodeType="afterEffect">
                                  <p:stCondLst>
                                    <p:cond delay="0"/>
                                  </p:stCondLst>
                                  <p:childTnLst>
                                    <p:set>
                                      <p:cBhvr>
                                        <p:cTn id="38" dur="1" fill="hold">
                                          <p:stCondLst>
                                            <p:cond delay="0"/>
                                          </p:stCondLst>
                                        </p:cTn>
                                        <p:tgtEl>
                                          <p:spTgt spid="967"/>
                                        </p:tgtEl>
                                        <p:attrNameLst>
                                          <p:attrName>style.visibility</p:attrName>
                                        </p:attrNameLst>
                                      </p:cBhvr>
                                      <p:to>
                                        <p:strVal val="visible"/>
                                      </p:to>
                                    </p:set>
                                    <p:anim calcmode="lin" valueType="num">
                                      <p:cBhvr>
                                        <p:cTn id="39" dur="1000" fill="hold"/>
                                        <p:tgtEl>
                                          <p:spTgt spid="967"/>
                                        </p:tgtEl>
                                        <p:attrNameLst>
                                          <p:attrName>ppt_w</p:attrName>
                                        </p:attrNameLst>
                                      </p:cBhvr>
                                      <p:tavLst>
                                        <p:tav tm="0">
                                          <p:val>
                                            <p:fltVal val="0"/>
                                          </p:val>
                                        </p:tav>
                                        <p:tav tm="100000">
                                          <p:val>
                                            <p:strVal val="#ppt_w"/>
                                          </p:val>
                                        </p:tav>
                                      </p:tavLst>
                                    </p:anim>
                                    <p:anim calcmode="lin" valueType="num">
                                      <p:cBhvr>
                                        <p:cTn id="40" dur="1000" fill="hold"/>
                                        <p:tgtEl>
                                          <p:spTgt spid="967"/>
                                        </p:tgtEl>
                                        <p:attrNameLst>
                                          <p:attrName>ppt_h</p:attrName>
                                        </p:attrNameLst>
                                      </p:cBhvr>
                                      <p:tavLst>
                                        <p:tav tm="0">
                                          <p:val>
                                            <p:fltVal val="0"/>
                                          </p:val>
                                        </p:tav>
                                        <p:tav tm="100000">
                                          <p:val>
                                            <p:strVal val="#ppt_h"/>
                                          </p:val>
                                        </p:tav>
                                      </p:tavLst>
                                    </p:anim>
                                    <p:anim calcmode="lin" valueType="num">
                                      <p:cBhvr>
                                        <p:cTn id="41" dur="1000" fill="hold"/>
                                        <p:tgtEl>
                                          <p:spTgt spid="967"/>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67"/>
                                        </p:tgtEl>
                                        <p:attrNameLst>
                                          <p:attrName>ppt_y</p:attrName>
                                        </p:attrNameLst>
                                      </p:cBhvr>
                                      <p:tavLst>
                                        <p:tav tm="0" fmla="#ppt_y+(sin(-2*pi*(1-$))*-#ppt_x+cos(-2*pi*(1-$))*(1-#ppt_y))*(1-$)">
                                          <p:val>
                                            <p:fltVal val="0"/>
                                          </p:val>
                                        </p:tav>
                                        <p:tav tm="100000">
                                          <p:val>
                                            <p:fltVal val="1"/>
                                          </p:val>
                                        </p:tav>
                                      </p:tavLst>
                                    </p:anim>
                                  </p:childTnLst>
                                </p:cTn>
                              </p:par>
                            </p:childTnLst>
                          </p:cTn>
                        </p:par>
                        <p:par>
                          <p:cTn id="43" fill="hold">
                            <p:stCondLst>
                              <p:cond delay="4500"/>
                            </p:stCondLst>
                            <p:childTnLst>
                              <p:par>
                                <p:cTn id="44" presetID="15" presetClass="entr" presetSubtype="0" fill="hold" nodeType="afterEffect">
                                  <p:stCondLst>
                                    <p:cond delay="0"/>
                                  </p:stCondLst>
                                  <p:childTnLst>
                                    <p:set>
                                      <p:cBhvr>
                                        <p:cTn id="45" dur="1" fill="hold">
                                          <p:stCondLst>
                                            <p:cond delay="0"/>
                                          </p:stCondLst>
                                        </p:cTn>
                                        <p:tgtEl>
                                          <p:spTgt spid="746"/>
                                        </p:tgtEl>
                                        <p:attrNameLst>
                                          <p:attrName>style.visibility</p:attrName>
                                        </p:attrNameLst>
                                      </p:cBhvr>
                                      <p:to>
                                        <p:strVal val="visible"/>
                                      </p:to>
                                    </p:set>
                                    <p:anim calcmode="lin" valueType="num">
                                      <p:cBhvr>
                                        <p:cTn id="46" dur="1000" fill="hold"/>
                                        <p:tgtEl>
                                          <p:spTgt spid="746"/>
                                        </p:tgtEl>
                                        <p:attrNameLst>
                                          <p:attrName>ppt_w</p:attrName>
                                        </p:attrNameLst>
                                      </p:cBhvr>
                                      <p:tavLst>
                                        <p:tav tm="0">
                                          <p:val>
                                            <p:fltVal val="0"/>
                                          </p:val>
                                        </p:tav>
                                        <p:tav tm="100000">
                                          <p:val>
                                            <p:strVal val="#ppt_w"/>
                                          </p:val>
                                        </p:tav>
                                      </p:tavLst>
                                    </p:anim>
                                    <p:anim calcmode="lin" valueType="num">
                                      <p:cBhvr>
                                        <p:cTn id="47" dur="1000" fill="hold"/>
                                        <p:tgtEl>
                                          <p:spTgt spid="746"/>
                                        </p:tgtEl>
                                        <p:attrNameLst>
                                          <p:attrName>ppt_h</p:attrName>
                                        </p:attrNameLst>
                                      </p:cBhvr>
                                      <p:tavLst>
                                        <p:tav tm="0">
                                          <p:val>
                                            <p:fltVal val="0"/>
                                          </p:val>
                                        </p:tav>
                                        <p:tav tm="100000">
                                          <p:val>
                                            <p:strVal val="#ppt_h"/>
                                          </p:val>
                                        </p:tav>
                                      </p:tavLst>
                                    </p:anim>
                                    <p:anim calcmode="lin" valueType="num">
                                      <p:cBhvr>
                                        <p:cTn id="48" dur="1000" fill="hold"/>
                                        <p:tgtEl>
                                          <p:spTgt spid="746"/>
                                        </p:tgtEl>
                                        <p:attrNameLst>
                                          <p:attrName>ppt_x</p:attrName>
                                        </p:attrNameLst>
                                      </p:cBhvr>
                                      <p:tavLst>
                                        <p:tav tm="0" fmla="#ppt_x+(cos(-2*pi*(1-$))*-#ppt_x-sin(-2*pi*(1-$))*(1-#ppt_y))*(1-$)">
                                          <p:val>
                                            <p:fltVal val="0"/>
                                          </p:val>
                                        </p:tav>
                                        <p:tav tm="100000">
                                          <p:val>
                                            <p:fltVal val="1"/>
                                          </p:val>
                                        </p:tav>
                                      </p:tavLst>
                                    </p:anim>
                                    <p:anim calcmode="lin" valueType="num">
                                      <p:cBhvr>
                                        <p:cTn id="49" dur="1000" fill="hold"/>
                                        <p:tgtEl>
                                          <p:spTgt spid="746"/>
                                        </p:tgtEl>
                                        <p:attrNameLst>
                                          <p:attrName>ppt_y</p:attrName>
                                        </p:attrNameLst>
                                      </p:cBhvr>
                                      <p:tavLst>
                                        <p:tav tm="0" fmla="#ppt_y+(sin(-2*pi*(1-$))*-#ppt_x+cos(-2*pi*(1-$))*(1-#ppt_y))*(1-$)">
                                          <p:val>
                                            <p:fltVal val="0"/>
                                          </p:val>
                                        </p:tav>
                                        <p:tav tm="100000">
                                          <p:val>
                                            <p:fltVal val="1"/>
                                          </p:val>
                                        </p:tav>
                                      </p:tavLst>
                                    </p:anim>
                                  </p:childTnLst>
                                </p:cTn>
                              </p:par>
                            </p:childTnLst>
                          </p:cTn>
                        </p:par>
                        <p:par>
                          <p:cTn id="50" fill="hold">
                            <p:stCondLst>
                              <p:cond delay="5500"/>
                            </p:stCondLst>
                            <p:childTnLst>
                              <p:par>
                                <p:cTn id="51" presetID="15" presetClass="entr" presetSubtype="0" fill="hold" nodeType="afterEffect">
                                  <p:stCondLst>
                                    <p:cond delay="0"/>
                                  </p:stCondLst>
                                  <p:childTnLst>
                                    <p:set>
                                      <p:cBhvr>
                                        <p:cTn id="52" dur="1" fill="hold">
                                          <p:stCondLst>
                                            <p:cond delay="0"/>
                                          </p:stCondLst>
                                        </p:cTn>
                                        <p:tgtEl>
                                          <p:spTgt spid="391"/>
                                        </p:tgtEl>
                                        <p:attrNameLst>
                                          <p:attrName>style.visibility</p:attrName>
                                        </p:attrNameLst>
                                      </p:cBhvr>
                                      <p:to>
                                        <p:strVal val="visible"/>
                                      </p:to>
                                    </p:set>
                                    <p:anim calcmode="lin" valueType="num">
                                      <p:cBhvr>
                                        <p:cTn id="53" dur="1000" fill="hold"/>
                                        <p:tgtEl>
                                          <p:spTgt spid="391"/>
                                        </p:tgtEl>
                                        <p:attrNameLst>
                                          <p:attrName>ppt_w</p:attrName>
                                        </p:attrNameLst>
                                      </p:cBhvr>
                                      <p:tavLst>
                                        <p:tav tm="0">
                                          <p:val>
                                            <p:fltVal val="0"/>
                                          </p:val>
                                        </p:tav>
                                        <p:tav tm="100000">
                                          <p:val>
                                            <p:strVal val="#ppt_w"/>
                                          </p:val>
                                        </p:tav>
                                      </p:tavLst>
                                    </p:anim>
                                    <p:anim calcmode="lin" valueType="num">
                                      <p:cBhvr>
                                        <p:cTn id="54" dur="1000" fill="hold"/>
                                        <p:tgtEl>
                                          <p:spTgt spid="391"/>
                                        </p:tgtEl>
                                        <p:attrNameLst>
                                          <p:attrName>ppt_h</p:attrName>
                                        </p:attrNameLst>
                                      </p:cBhvr>
                                      <p:tavLst>
                                        <p:tav tm="0">
                                          <p:val>
                                            <p:fltVal val="0"/>
                                          </p:val>
                                        </p:tav>
                                        <p:tav tm="100000">
                                          <p:val>
                                            <p:strVal val="#ppt_h"/>
                                          </p:val>
                                        </p:tav>
                                      </p:tavLst>
                                    </p:anim>
                                    <p:anim calcmode="lin" valueType="num">
                                      <p:cBhvr>
                                        <p:cTn id="55" dur="1000" fill="hold"/>
                                        <p:tgtEl>
                                          <p:spTgt spid="391"/>
                                        </p:tgtEl>
                                        <p:attrNameLst>
                                          <p:attrName>ppt_x</p:attrName>
                                        </p:attrNameLst>
                                      </p:cBhvr>
                                      <p:tavLst>
                                        <p:tav tm="0" fmla="#ppt_x+(cos(-2*pi*(1-$))*-#ppt_x-sin(-2*pi*(1-$))*(1-#ppt_y))*(1-$)">
                                          <p:val>
                                            <p:fltVal val="0"/>
                                          </p:val>
                                        </p:tav>
                                        <p:tav tm="100000">
                                          <p:val>
                                            <p:fltVal val="1"/>
                                          </p:val>
                                        </p:tav>
                                      </p:tavLst>
                                    </p:anim>
                                    <p:anim calcmode="lin" valueType="num">
                                      <p:cBhvr>
                                        <p:cTn id="56" dur="1000" fill="hold"/>
                                        <p:tgtEl>
                                          <p:spTgt spid="391"/>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10000"/>
                    </a14:imgEffect>
                  </a14:imgLayer>
                </a14:imgProps>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42431743"/>
      </p:ext>
    </p:extLst>
  </p:cSld>
  <p:clrMapOvr>
    <a:masterClrMapping/>
  </p:clrMapOvr>
  <p:transition>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88" t="3882" r="88" b="21059"/>
          <a:stretch/>
        </p:blipFill>
        <p:spPr>
          <a:xfrm>
            <a:off x="0" y="0"/>
            <a:ext cx="12192000" cy="6863379"/>
          </a:xfrm>
          <a:prstGeom prst="rect">
            <a:avLst/>
          </a:prstGeom>
        </p:spPr>
      </p:pic>
    </p:spTree>
    <p:extLst>
      <p:ext uri="{BB962C8B-B14F-4D97-AF65-F5344CB8AC3E}">
        <p14:creationId xmlns:p14="http://schemas.microsoft.com/office/powerpoint/2010/main" val="967781408"/>
      </p:ext>
    </p:extLst>
  </p:cSld>
  <p:clrMapOvr>
    <a:masterClrMapping/>
  </p:clrMapOvr>
  <p:transition>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912" t="-49912"/>
          <a:stretch/>
        </p:blipFill>
        <p:spPr>
          <a:xfrm>
            <a:off x="-2031999" y="-2689413"/>
            <a:ext cx="12192000" cy="9144000"/>
          </a:xfrm>
          <a:prstGeom prst="rect">
            <a:avLst/>
          </a:prstGeom>
        </p:spPr>
      </p:pic>
    </p:spTree>
    <p:extLst>
      <p:ext uri="{BB962C8B-B14F-4D97-AF65-F5344CB8AC3E}">
        <p14:creationId xmlns:p14="http://schemas.microsoft.com/office/powerpoint/2010/main" val="388755516"/>
      </p:ext>
    </p:extLst>
  </p:cSld>
  <p:clrMapOvr>
    <a:masterClrMapping/>
  </p:clrMapOvr>
  <p:transition>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4192" y="376518"/>
            <a:ext cx="8125809" cy="6094357"/>
          </a:xfrm>
          <a:prstGeom prst="rect">
            <a:avLst/>
          </a:prstGeom>
        </p:spPr>
      </p:pic>
    </p:spTree>
    <p:extLst>
      <p:ext uri="{BB962C8B-B14F-4D97-AF65-F5344CB8AC3E}">
        <p14:creationId xmlns:p14="http://schemas.microsoft.com/office/powerpoint/2010/main" val="392035184"/>
      </p:ext>
    </p:extLst>
  </p:cSld>
  <p:clrMapOvr>
    <a:masterClrMapping/>
  </p:clrMapOvr>
  <p:transition>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 name="A Cloud Guru Instructor Interface-1080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50" y="1588"/>
            <a:ext cx="12192000" cy="6858000"/>
          </a:xfrm>
          <a:prstGeom prst="rect">
            <a:avLst/>
          </a:prstGeom>
        </p:spPr>
      </p:pic>
    </p:spTree>
    <p:extLst>
      <p:ext uri="{BB962C8B-B14F-4D97-AF65-F5344CB8AC3E}">
        <p14:creationId xmlns:p14="http://schemas.microsoft.com/office/powerpoint/2010/main" val="1917356684"/>
      </p:ext>
    </p:extLst>
  </p:cSld>
  <p:clrMapOvr>
    <a:masterClrMapping/>
  </p:clrMapOvr>
  <p:transition>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1418726" y="203142"/>
            <a:ext cx="9354549" cy="830997"/>
          </a:xfrm>
          <a:prstGeom prst="rect">
            <a:avLst/>
          </a:prstGeom>
          <a:noFill/>
        </p:spPr>
        <p:txBody>
          <a:bodyPr wrap="none" rtlCol="0">
            <a:spAutoFit/>
          </a:bodyPr>
          <a:lstStyle/>
          <a:p>
            <a:pPr algn="ctr"/>
            <a:r>
              <a:rPr lang="id-ID" sz="4800" b="1" dirty="0" err="1" smtClean="0">
                <a:solidFill>
                  <a:schemeClr val="bg1"/>
                </a:solidFill>
              </a:rPr>
              <a:t>Principles</a:t>
            </a:r>
            <a:r>
              <a:rPr lang="id-ID" sz="4800" b="1" dirty="0" smtClean="0">
                <a:solidFill>
                  <a:schemeClr val="bg1"/>
                </a:solidFill>
              </a:rPr>
              <a:t> </a:t>
            </a:r>
            <a:r>
              <a:rPr lang="id-ID" sz="4800" b="1" dirty="0" err="1" smtClean="0">
                <a:solidFill>
                  <a:schemeClr val="bg1"/>
                </a:solidFill>
              </a:rPr>
              <a:t>of</a:t>
            </a:r>
            <a:r>
              <a:rPr lang="id-ID" sz="4800" b="1" dirty="0" smtClean="0">
                <a:solidFill>
                  <a:schemeClr val="bg1"/>
                </a:solidFill>
              </a:rPr>
              <a:t> </a:t>
            </a:r>
            <a:r>
              <a:rPr lang="id-ID" sz="4800" b="1" dirty="0" err="1" smtClean="0">
                <a:solidFill>
                  <a:schemeClr val="bg1"/>
                </a:solidFill>
              </a:rPr>
              <a:t>Serverless</a:t>
            </a:r>
            <a:r>
              <a:rPr lang="id-ID" sz="4800" b="1" dirty="0" smtClean="0">
                <a:solidFill>
                  <a:schemeClr val="bg1"/>
                </a:solidFill>
              </a:rPr>
              <a:t> </a:t>
            </a:r>
            <a:r>
              <a:rPr lang="id-ID" sz="4800" b="1" dirty="0" err="1" smtClean="0">
                <a:solidFill>
                  <a:schemeClr val="bg1"/>
                </a:solidFill>
              </a:rPr>
              <a:t>Architecture</a:t>
            </a:r>
            <a:endParaRPr lang="id-ID" sz="4800" b="1" dirty="0">
              <a:solidFill>
                <a:schemeClr val="bg1"/>
              </a:solidFill>
            </a:endParaRPr>
          </a:p>
        </p:txBody>
      </p:sp>
      <p:sp>
        <p:nvSpPr>
          <p:cNvPr id="41" name="Rectangle 40"/>
          <p:cNvSpPr/>
          <p:nvPr/>
        </p:nvSpPr>
        <p:spPr>
          <a:xfrm>
            <a:off x="9526632" y="5824121"/>
            <a:ext cx="2488368" cy="707886"/>
          </a:xfrm>
          <a:prstGeom prst="rect">
            <a:avLst/>
          </a:prstGeom>
          <a:noFill/>
        </p:spPr>
        <p:txBody>
          <a:bodyPr wrap="square">
            <a:spAutoFit/>
          </a:bodyPr>
          <a:lstStyle/>
          <a:p>
            <a:pPr algn="ctr"/>
            <a:r>
              <a:rPr lang="en-AU" sz="2000" dirty="0" smtClean="0">
                <a:solidFill>
                  <a:schemeClr val="bg1">
                    <a:lumMod val="95000"/>
                  </a:schemeClr>
                </a:solidFill>
                <a:latin typeface="Source Sans Pro Light" panose="020B0403030403020204" pitchFamily="34" charset="0"/>
              </a:rPr>
              <a:t>Illustrated with A Cloud Guru Examples</a:t>
            </a:r>
            <a:endParaRPr lang="id-ID" sz="2000" dirty="0">
              <a:solidFill>
                <a:schemeClr val="accent2"/>
              </a:solidFill>
              <a:latin typeface="Source Sans Pro Light" panose="020B0403030403020204" pitchFamily="34" charset="0"/>
            </a:endParaRPr>
          </a:p>
        </p:txBody>
      </p:sp>
      <p:sp>
        <p:nvSpPr>
          <p:cNvPr id="27" name="Freeform 26"/>
          <p:cNvSpPr/>
          <p:nvPr/>
        </p:nvSpPr>
        <p:spPr>
          <a:xfrm rot="11660726">
            <a:off x="1840715" y="4361365"/>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30" name="Freeform 29"/>
          <p:cNvSpPr/>
          <p:nvPr/>
        </p:nvSpPr>
        <p:spPr>
          <a:xfrm rot="11660726">
            <a:off x="1860325" y="3298211"/>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33" name="Freeform 32"/>
          <p:cNvSpPr/>
          <p:nvPr/>
        </p:nvSpPr>
        <p:spPr>
          <a:xfrm rot="11660726">
            <a:off x="1860327" y="2255100"/>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36" name="Freeform 35"/>
          <p:cNvSpPr/>
          <p:nvPr/>
        </p:nvSpPr>
        <p:spPr>
          <a:xfrm rot="11660726">
            <a:off x="1876446" y="1251987"/>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39" name="Freeform 38"/>
          <p:cNvSpPr/>
          <p:nvPr/>
        </p:nvSpPr>
        <p:spPr>
          <a:xfrm rot="11660726">
            <a:off x="1840716" y="5404474"/>
            <a:ext cx="971999" cy="971999"/>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2" name="Rectangle 1"/>
          <p:cNvSpPr/>
          <p:nvPr/>
        </p:nvSpPr>
        <p:spPr>
          <a:xfrm>
            <a:off x="3145118" y="1515479"/>
            <a:ext cx="6508513"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Use a compute service to execute code on demand</a:t>
            </a:r>
            <a:endParaRPr lang="id-ID" sz="2400" b="1" dirty="0">
              <a:solidFill>
                <a:schemeClr val="accent2"/>
              </a:solidFill>
              <a:latin typeface="Source Sans Pro Light" panose="020B0403030403020204" pitchFamily="34" charset="0"/>
            </a:endParaRPr>
          </a:p>
        </p:txBody>
      </p:sp>
      <p:sp>
        <p:nvSpPr>
          <p:cNvPr id="26" name="Rectangle 25"/>
          <p:cNvSpPr/>
          <p:nvPr/>
        </p:nvSpPr>
        <p:spPr>
          <a:xfrm>
            <a:off x="3145118" y="2581396"/>
            <a:ext cx="5131534"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Write single-purpose stateless functions</a:t>
            </a:r>
            <a:endParaRPr lang="id-ID" sz="2400" b="1" dirty="0">
              <a:solidFill>
                <a:schemeClr val="accent2"/>
              </a:solidFill>
              <a:latin typeface="Source Sans Pro Light" panose="020B0403030403020204" pitchFamily="34" charset="0"/>
            </a:endParaRPr>
          </a:p>
        </p:txBody>
      </p:sp>
      <p:sp>
        <p:nvSpPr>
          <p:cNvPr id="28" name="Rectangle 27"/>
          <p:cNvSpPr/>
          <p:nvPr/>
        </p:nvSpPr>
        <p:spPr>
          <a:xfrm>
            <a:off x="3145118" y="3517219"/>
            <a:ext cx="5444119"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Design push-based, event-driven pipelines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3145118" y="4637958"/>
            <a:ext cx="5205272" cy="461665"/>
          </a:xfrm>
          <a:prstGeom prst="rect">
            <a:avLst/>
          </a:prstGeom>
        </p:spPr>
        <p:txBody>
          <a:bodyPr wrap="none">
            <a:spAutoFit/>
          </a:bodyPr>
          <a:lstStyle/>
          <a:p>
            <a:r>
              <a:rPr lang="en-AU" sz="2400" b="1" dirty="0" smtClean="0">
                <a:solidFill>
                  <a:schemeClr val="bg1">
                    <a:lumMod val="95000"/>
                  </a:schemeClr>
                </a:solidFill>
                <a:latin typeface="Source Sans Pro Light" panose="020B0403030403020204" pitchFamily="34" charset="0"/>
              </a:rPr>
              <a:t>Create thicker, more </a:t>
            </a:r>
            <a:r>
              <a:rPr lang="en-AU" sz="2400" b="1" smtClean="0">
                <a:solidFill>
                  <a:schemeClr val="bg1">
                    <a:lumMod val="95000"/>
                  </a:schemeClr>
                </a:solidFill>
                <a:latin typeface="Source Sans Pro Light" panose="020B0403030403020204" pitchFamily="34" charset="0"/>
              </a:rPr>
              <a:t>powerful front ends</a:t>
            </a:r>
            <a:endParaRPr lang="id-ID" sz="2400" b="1" dirty="0">
              <a:solidFill>
                <a:schemeClr val="accent2"/>
              </a:solidFill>
              <a:latin typeface="Source Sans Pro Light" panose="020B0403030403020204" pitchFamily="34" charset="0"/>
            </a:endParaRPr>
          </a:p>
        </p:txBody>
      </p:sp>
      <p:sp>
        <p:nvSpPr>
          <p:cNvPr id="31" name="Rectangle 30"/>
          <p:cNvSpPr/>
          <p:nvPr/>
        </p:nvSpPr>
        <p:spPr>
          <a:xfrm>
            <a:off x="3145118" y="5687288"/>
            <a:ext cx="3704860" cy="461665"/>
          </a:xfrm>
          <a:prstGeom prst="rect">
            <a:avLst/>
          </a:prstGeom>
        </p:spPr>
        <p:txBody>
          <a:bodyPr wrap="none">
            <a:spAutoFit/>
          </a:bodyPr>
          <a:lstStyle/>
          <a:p>
            <a:r>
              <a:rPr lang="en-AU" sz="2400" b="1" smtClean="0">
                <a:solidFill>
                  <a:schemeClr val="bg1">
                    <a:lumMod val="95000"/>
                  </a:schemeClr>
                </a:solidFill>
                <a:latin typeface="Source Sans Pro Light" panose="020B0403030403020204" pitchFamily="34" charset="0"/>
              </a:rPr>
              <a:t>Embrace third </a:t>
            </a:r>
            <a:r>
              <a:rPr lang="en-AU" sz="2400" b="1" dirty="0" smtClean="0">
                <a:solidFill>
                  <a:schemeClr val="bg1">
                    <a:lumMod val="95000"/>
                  </a:schemeClr>
                </a:solidFill>
                <a:latin typeface="Source Sans Pro Light" panose="020B0403030403020204" pitchFamily="34" charset="0"/>
              </a:rPr>
              <a:t>party services</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557533483"/>
      </p:ext>
    </p:extLst>
  </p:cSld>
  <p:clrMapOvr>
    <a:masterClrMapping/>
  </p:clrMapOvr>
  <p:transition>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76" name="Group 75"/>
          <p:cNvGrpSpPr/>
          <p:nvPr/>
        </p:nvGrpSpPr>
        <p:grpSpPr>
          <a:xfrm>
            <a:off x="2874216" y="1512776"/>
            <a:ext cx="479416" cy="863449"/>
            <a:chOff x="7296151" y="4556125"/>
            <a:chExt cx="758824" cy="1330325"/>
          </a:xfrm>
        </p:grpSpPr>
        <p:sp>
          <p:nvSpPr>
            <p:cNvPr id="77"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8"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2" name="Group 81"/>
          <p:cNvGrpSpPr/>
          <p:nvPr/>
        </p:nvGrpSpPr>
        <p:grpSpPr>
          <a:xfrm>
            <a:off x="1262429" y="1504970"/>
            <a:ext cx="1384981" cy="1098964"/>
            <a:chOff x="5499100" y="144463"/>
            <a:chExt cx="3213100" cy="2614612"/>
          </a:xfrm>
          <a:effectLst>
            <a:outerShdw blurRad="127000" dir="13500000" sy="23000" kx="1200000" algn="br" rotWithShape="0">
              <a:prstClr val="black">
                <a:alpha val="10000"/>
              </a:prstClr>
            </a:outerShdw>
          </a:effectLst>
        </p:grpSpPr>
        <p:sp>
          <p:nvSpPr>
            <p:cNvPr id="83"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pic>
        <p:nvPicPr>
          <p:cNvPr id="75" name="Picture Placeholder 2"/>
          <p:cNvPicPr>
            <a:picLocks noChangeAspect="1"/>
          </p:cNvPicPr>
          <p:nvPr/>
        </p:nvPicPr>
        <p:blipFill>
          <a:blip r:embed="rId3" cstate="print">
            <a:extLst>
              <a:ext uri="{28A0092B-C50C-407E-A947-70E740481C1C}">
                <a14:useLocalDpi xmlns:a14="http://schemas.microsoft.com/office/drawing/2010/main" val="0"/>
              </a:ext>
            </a:extLst>
          </a:blip>
          <a:srcRect l="16635" r="16635"/>
          <a:stretch>
            <a:fillRect/>
          </a:stretch>
        </p:blipFill>
        <p:spPr>
          <a:xfrm>
            <a:off x="827845" y="1145352"/>
            <a:ext cx="968545" cy="961647"/>
          </a:xfrm>
          <a:prstGeom prst="ellipse">
            <a:avLst/>
          </a:prstGeom>
        </p:spPr>
      </p:pic>
      <p:sp>
        <p:nvSpPr>
          <p:cNvPr id="94" name="TextBox 93"/>
          <p:cNvSpPr txBox="1"/>
          <p:nvPr/>
        </p:nvSpPr>
        <p:spPr>
          <a:xfrm>
            <a:off x="1575682" y="2712928"/>
            <a:ext cx="1298534" cy="307777"/>
          </a:xfrm>
          <a:prstGeom prst="rect">
            <a:avLst/>
          </a:prstGeom>
          <a:noFill/>
        </p:spPr>
        <p:txBody>
          <a:bodyPr wrap="square" rtlCol="0">
            <a:spAutoFit/>
          </a:bodyPr>
          <a:lstStyle/>
          <a:p>
            <a:pPr algn="ctr"/>
            <a:r>
              <a:rPr lang="id-ID" sz="1400" dirty="0" err="1" smtClean="0">
                <a:solidFill>
                  <a:schemeClr val="bg1"/>
                </a:solidFill>
                <a:latin typeface="+mj-lt"/>
              </a:rPr>
              <a:t>Client</a:t>
            </a:r>
            <a:endParaRPr lang="id-ID" sz="1400" dirty="0">
              <a:solidFill>
                <a:schemeClr val="bg1"/>
              </a:solidFill>
              <a:latin typeface="+mj-lt"/>
            </a:endParaRPr>
          </a:p>
        </p:txBody>
      </p:sp>
      <p:sp>
        <p:nvSpPr>
          <p:cNvPr id="98" name="TextBox 97"/>
          <p:cNvSpPr txBox="1"/>
          <p:nvPr/>
        </p:nvSpPr>
        <p:spPr>
          <a:xfrm>
            <a:off x="2793318" y="268876"/>
            <a:ext cx="6875831" cy="830997"/>
          </a:xfrm>
          <a:prstGeom prst="rect">
            <a:avLst/>
          </a:prstGeom>
          <a:noFill/>
        </p:spPr>
        <p:txBody>
          <a:bodyPr wrap="square" rtlCol="0">
            <a:spAutoFit/>
          </a:bodyPr>
          <a:lstStyle/>
          <a:p>
            <a:pPr algn="ctr"/>
            <a:r>
              <a:rPr lang="id-ID" sz="4800" b="1" dirty="0" err="1" smtClean="0">
                <a:solidFill>
                  <a:schemeClr val="bg1"/>
                </a:solidFill>
              </a:rPr>
              <a:t>Workshop</a:t>
            </a:r>
            <a:r>
              <a:rPr lang="id-ID" sz="4800" b="1" dirty="0" smtClean="0">
                <a:solidFill>
                  <a:schemeClr val="bg1"/>
                </a:solidFill>
              </a:rPr>
              <a:t>: </a:t>
            </a:r>
            <a:r>
              <a:rPr lang="id-ID" sz="4800" b="1" dirty="0" err="1" smtClean="0">
                <a:solidFill>
                  <a:schemeClr val="bg1"/>
                </a:solidFill>
              </a:rPr>
              <a:t>Back</a:t>
            </a:r>
            <a:r>
              <a:rPr lang="id-ID" sz="4800" b="1" dirty="0" smtClean="0">
                <a:solidFill>
                  <a:schemeClr val="bg1"/>
                </a:solidFill>
              </a:rPr>
              <a:t> </a:t>
            </a:r>
            <a:r>
              <a:rPr lang="id-ID" sz="4800" b="1" dirty="0" err="1" smtClean="0">
                <a:solidFill>
                  <a:schemeClr val="bg1"/>
                </a:solidFill>
              </a:rPr>
              <a:t>End</a:t>
            </a:r>
            <a:endParaRPr lang="id-ID" sz="4800" b="1" dirty="0">
              <a:solidFill>
                <a:schemeClr val="bg1"/>
              </a:solidFill>
            </a:endParaRPr>
          </a:p>
        </p:txBody>
      </p:sp>
      <p:sp>
        <p:nvSpPr>
          <p:cNvPr id="3" name="Rectangle 2"/>
          <p:cNvSpPr/>
          <p:nvPr/>
        </p:nvSpPr>
        <p:spPr>
          <a:xfrm>
            <a:off x="5431694" y="1493438"/>
            <a:ext cx="3817814"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Video Transcoder</a:t>
            </a:r>
            <a:endParaRPr lang="en-US"/>
          </a:p>
        </p:txBody>
      </p:sp>
      <p:sp>
        <p:nvSpPr>
          <p:cNvPr id="69" name="Rectangle 68"/>
          <p:cNvSpPr/>
          <p:nvPr/>
        </p:nvSpPr>
        <p:spPr>
          <a:xfrm>
            <a:off x="5431694" y="2522529"/>
            <a:ext cx="3817814"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Media Storage</a:t>
            </a:r>
            <a:endParaRPr lang="en-US" dirty="0"/>
          </a:p>
        </p:txBody>
      </p:sp>
      <p:sp>
        <p:nvSpPr>
          <p:cNvPr id="70" name="Rectangle 69"/>
          <p:cNvSpPr/>
          <p:nvPr/>
        </p:nvSpPr>
        <p:spPr>
          <a:xfrm>
            <a:off x="5421926" y="4077723"/>
            <a:ext cx="3817814"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Video List Database</a:t>
            </a:r>
            <a:endParaRPr lang="en-US" dirty="0"/>
          </a:p>
        </p:txBody>
      </p:sp>
      <p:sp>
        <p:nvSpPr>
          <p:cNvPr id="71" name="Rectangle 70"/>
          <p:cNvSpPr/>
          <p:nvPr/>
        </p:nvSpPr>
        <p:spPr>
          <a:xfrm>
            <a:off x="1262429" y="4077723"/>
            <a:ext cx="2091202"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API</a:t>
            </a:r>
            <a:endParaRPr lang="en-US" dirty="0"/>
          </a:p>
        </p:txBody>
      </p:sp>
      <p:sp>
        <p:nvSpPr>
          <p:cNvPr id="72" name="Rectangle 71"/>
          <p:cNvSpPr/>
          <p:nvPr/>
        </p:nvSpPr>
        <p:spPr>
          <a:xfrm>
            <a:off x="3841506" y="5407171"/>
            <a:ext cx="2091202" cy="824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Web Application</a:t>
            </a:r>
            <a:endParaRPr lang="en-US" dirty="0"/>
          </a:p>
        </p:txBody>
      </p:sp>
    </p:spTree>
    <p:extLst>
      <p:ext uri="{BB962C8B-B14F-4D97-AF65-F5344CB8AC3E}">
        <p14:creationId xmlns:p14="http://schemas.microsoft.com/office/powerpoint/2010/main" val="383267701"/>
      </p:ext>
    </p:extLst>
  </p:cSld>
  <p:clrMapOvr>
    <a:masterClrMapping/>
  </p:clrMapOvr>
  <p:transition>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5061145" y="680759"/>
            <a:ext cx="2069798" cy="830997"/>
          </a:xfrm>
          <a:prstGeom prst="rect">
            <a:avLst/>
          </a:prstGeom>
          <a:noFill/>
        </p:spPr>
        <p:txBody>
          <a:bodyPr wrap="none" rtlCol="0">
            <a:spAutoFit/>
          </a:bodyPr>
          <a:lstStyle/>
          <a:p>
            <a:pPr algn="ctr"/>
            <a:r>
              <a:rPr lang="id-ID" sz="4800" dirty="0" smtClean="0">
                <a:solidFill>
                  <a:schemeClr val="bg1"/>
                </a:solidFill>
                <a:latin typeface="+mj-lt"/>
              </a:rPr>
              <a:t>Agenda</a:t>
            </a:r>
            <a:endParaRPr lang="en-US" sz="4800" dirty="0">
              <a:solidFill>
                <a:schemeClr val="bg1"/>
              </a:solidFill>
              <a:latin typeface="+mj-lt"/>
            </a:endParaRPr>
          </a:p>
        </p:txBody>
      </p:sp>
      <p:sp>
        <p:nvSpPr>
          <p:cNvPr id="15" name="Rectangle 14"/>
          <p:cNvSpPr/>
          <p:nvPr/>
        </p:nvSpPr>
        <p:spPr>
          <a:xfrm>
            <a:off x="1615807" y="1964353"/>
            <a:ext cx="7863194" cy="4893647"/>
          </a:xfrm>
          <a:prstGeom prst="rect">
            <a:avLst/>
          </a:prstGeom>
        </p:spPr>
        <p:txBody>
          <a:bodyPr wrap="square">
            <a:spAutoFit/>
          </a:bodyPr>
          <a:lstStyle/>
          <a:p>
            <a:r>
              <a:rPr lang="en-AU" sz="2400" dirty="0" smtClean="0">
                <a:solidFill>
                  <a:schemeClr val="bg1">
                    <a:lumMod val="95000"/>
                  </a:schemeClr>
                </a:solidFill>
              </a:rPr>
              <a:t>9:00am – Intro &amp; Agenda</a:t>
            </a:r>
          </a:p>
          <a:p>
            <a:r>
              <a:rPr lang="en-AU" sz="2400" b="1" dirty="0" smtClean="0">
                <a:solidFill>
                  <a:schemeClr val="bg1">
                    <a:lumMod val="95000"/>
                  </a:schemeClr>
                </a:solidFill>
              </a:rPr>
              <a:t>9:30am – Lesson 1</a:t>
            </a:r>
          </a:p>
          <a:p>
            <a:r>
              <a:rPr lang="en-AU" sz="2400" dirty="0" smtClean="0">
                <a:solidFill>
                  <a:schemeClr val="bg1">
                    <a:lumMod val="95000"/>
                  </a:schemeClr>
                </a:solidFill>
              </a:rPr>
              <a:t>10:30am – 10 minute break</a:t>
            </a:r>
          </a:p>
          <a:p>
            <a:r>
              <a:rPr lang="en-AU" sz="2400" b="1" dirty="0" smtClean="0">
                <a:solidFill>
                  <a:schemeClr val="bg1">
                    <a:lumMod val="95000"/>
                  </a:schemeClr>
                </a:solidFill>
              </a:rPr>
              <a:t>10:40am – Lesson 2</a:t>
            </a:r>
          </a:p>
          <a:p>
            <a:r>
              <a:rPr lang="en-AU" sz="2400" dirty="0" smtClean="0">
                <a:solidFill>
                  <a:schemeClr val="bg1">
                    <a:lumMod val="95000"/>
                  </a:schemeClr>
                </a:solidFill>
              </a:rPr>
              <a:t>11:40am – 10 minute break</a:t>
            </a:r>
          </a:p>
          <a:p>
            <a:r>
              <a:rPr lang="en-AU" sz="2400" b="1" dirty="0" smtClean="0">
                <a:solidFill>
                  <a:schemeClr val="bg1">
                    <a:lumMod val="95000"/>
                  </a:schemeClr>
                </a:solidFill>
              </a:rPr>
              <a:t>11:50am – Lesson 3</a:t>
            </a:r>
          </a:p>
          <a:p>
            <a:r>
              <a:rPr lang="en-AU" sz="2400" dirty="0" smtClean="0">
                <a:solidFill>
                  <a:schemeClr val="bg1">
                    <a:lumMod val="95000"/>
                  </a:schemeClr>
                </a:solidFill>
              </a:rPr>
              <a:t>12:50pm – Lunch</a:t>
            </a:r>
          </a:p>
          <a:p>
            <a:r>
              <a:rPr lang="en-AU" sz="2400" b="1" dirty="0" smtClean="0">
                <a:solidFill>
                  <a:schemeClr val="bg1">
                    <a:lumMod val="95000"/>
                  </a:schemeClr>
                </a:solidFill>
              </a:rPr>
              <a:t>1:40pm – Lesson 4</a:t>
            </a:r>
          </a:p>
          <a:p>
            <a:r>
              <a:rPr lang="en-AU" sz="2400" dirty="0" smtClean="0">
                <a:solidFill>
                  <a:schemeClr val="bg1">
                    <a:lumMod val="95000"/>
                  </a:schemeClr>
                </a:solidFill>
              </a:rPr>
              <a:t>2:40pm – 10 minute break</a:t>
            </a:r>
          </a:p>
          <a:p>
            <a:r>
              <a:rPr lang="en-AU" sz="2400" b="1" dirty="0" smtClean="0">
                <a:solidFill>
                  <a:schemeClr val="bg1">
                    <a:lumMod val="95000"/>
                  </a:schemeClr>
                </a:solidFill>
              </a:rPr>
              <a:t>2:50pm – Lesson 5</a:t>
            </a:r>
            <a:r>
              <a:rPr lang="en-AU" sz="2400" dirty="0" smtClean="0">
                <a:solidFill>
                  <a:schemeClr val="bg1">
                    <a:lumMod val="95000"/>
                  </a:schemeClr>
                </a:solidFill>
              </a:rPr>
              <a:t/>
            </a:r>
            <a:br>
              <a:rPr lang="en-AU" sz="2400" dirty="0" smtClean="0">
                <a:solidFill>
                  <a:schemeClr val="bg1">
                    <a:lumMod val="95000"/>
                  </a:schemeClr>
                </a:solidFill>
              </a:rPr>
            </a:br>
            <a:r>
              <a:rPr lang="en-AU" sz="2400" dirty="0" smtClean="0">
                <a:solidFill>
                  <a:schemeClr val="bg1">
                    <a:lumMod val="95000"/>
                  </a:schemeClr>
                </a:solidFill>
              </a:rPr>
              <a:t>3:50pm – Wrap Up</a:t>
            </a:r>
          </a:p>
          <a:p>
            <a:r>
              <a:rPr lang="en-AU" sz="2400" dirty="0" smtClean="0">
                <a:solidFill>
                  <a:schemeClr val="bg1">
                    <a:lumMod val="95000"/>
                  </a:schemeClr>
                </a:solidFill>
              </a:rPr>
              <a:t>4:00pm - Finish</a:t>
            </a:r>
            <a:br>
              <a:rPr lang="en-AU" sz="2400" dirty="0" smtClean="0">
                <a:solidFill>
                  <a:schemeClr val="bg1">
                    <a:lumMod val="95000"/>
                  </a:schemeClr>
                </a:solidFill>
              </a:rPr>
            </a:br>
            <a:endParaRPr lang="id-ID" sz="2400" dirty="0">
              <a:solidFill>
                <a:schemeClr val="accent2"/>
              </a:solidFill>
            </a:endParaRPr>
          </a:p>
        </p:txBody>
      </p:sp>
    </p:spTree>
    <p:extLst>
      <p:ext uri="{BB962C8B-B14F-4D97-AF65-F5344CB8AC3E}">
        <p14:creationId xmlns:p14="http://schemas.microsoft.com/office/powerpoint/2010/main" val="346354835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22935"/>
        </a:solidFill>
        <a:effectLst/>
      </p:bgPr>
    </p:bg>
    <p:spTree>
      <p:nvGrpSpPr>
        <p:cNvPr id="1" name=""/>
        <p:cNvGrpSpPr/>
        <p:nvPr/>
      </p:nvGrpSpPr>
      <p:grpSpPr>
        <a:xfrm>
          <a:off x="0" y="0"/>
          <a:ext cx="0" cy="0"/>
          <a:chOff x="0" y="0"/>
          <a:chExt cx="0" cy="0"/>
        </a:xfrm>
      </p:grpSpPr>
      <p:grpSp>
        <p:nvGrpSpPr>
          <p:cNvPr id="18" name="Group 17"/>
          <p:cNvGrpSpPr/>
          <p:nvPr/>
        </p:nvGrpSpPr>
        <p:grpSpPr>
          <a:xfrm>
            <a:off x="0" y="6741502"/>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1653181" y="234806"/>
            <a:ext cx="8349979" cy="830997"/>
          </a:xfrm>
          <a:prstGeom prst="rect">
            <a:avLst/>
          </a:prstGeom>
          <a:noFill/>
        </p:spPr>
        <p:txBody>
          <a:bodyPr wrap="none" rtlCol="0">
            <a:spAutoFit/>
          </a:bodyPr>
          <a:lstStyle/>
          <a:p>
            <a:pPr algn="ctr"/>
            <a:r>
              <a:rPr lang="id-ID" sz="4800" b="1" dirty="0" err="1" smtClean="0">
                <a:solidFill>
                  <a:schemeClr val="bg1"/>
                </a:solidFill>
              </a:rPr>
              <a:t>Workshop</a:t>
            </a:r>
            <a:r>
              <a:rPr lang="id-ID" sz="4800" b="1" dirty="0" smtClean="0">
                <a:solidFill>
                  <a:schemeClr val="bg1"/>
                </a:solidFill>
              </a:rPr>
              <a:t>: </a:t>
            </a:r>
            <a:r>
              <a:rPr lang="id-ID" sz="4800" b="1" dirty="0" err="1" smtClean="0">
                <a:solidFill>
                  <a:schemeClr val="bg1"/>
                </a:solidFill>
              </a:rPr>
              <a:t>Transcoding</a:t>
            </a:r>
            <a:r>
              <a:rPr lang="id-ID" sz="4800" b="1" dirty="0" smtClean="0">
                <a:solidFill>
                  <a:schemeClr val="bg1"/>
                </a:solidFill>
              </a:rPr>
              <a:t> </a:t>
            </a:r>
            <a:r>
              <a:rPr lang="id-ID" sz="4800" b="1" dirty="0" err="1" smtClean="0">
                <a:solidFill>
                  <a:schemeClr val="bg1"/>
                </a:solidFill>
              </a:rPr>
              <a:t>Pipeline</a:t>
            </a:r>
            <a:endParaRPr lang="id-ID" sz="4800" b="1" dirty="0">
              <a:solidFill>
                <a:schemeClr val="bg1"/>
              </a:solidFill>
            </a:endParaRPr>
          </a:p>
        </p:txBody>
      </p:sp>
      <p:sp>
        <p:nvSpPr>
          <p:cNvPr id="56" name="TextBox 55"/>
          <p:cNvSpPr txBox="1"/>
          <p:nvPr/>
        </p:nvSpPr>
        <p:spPr>
          <a:xfrm>
            <a:off x="1841566" y="2994502"/>
            <a:ext cx="1566454" cy="307777"/>
          </a:xfrm>
          <a:prstGeom prst="rect">
            <a:avLst/>
          </a:prstGeom>
          <a:noFill/>
        </p:spPr>
        <p:txBody>
          <a:bodyPr wrap="none" rtlCol="0">
            <a:spAutoFit/>
          </a:bodyPr>
          <a:lstStyle/>
          <a:p>
            <a:pPr algn="ctr"/>
            <a:r>
              <a:rPr lang="en-US" sz="1400" dirty="0" smtClean="0">
                <a:solidFill>
                  <a:schemeClr val="bg1"/>
                </a:solidFill>
                <a:latin typeface="+mj-lt"/>
              </a:rPr>
              <a:t>Peter uploads a file</a:t>
            </a:r>
            <a:endParaRPr lang="id-ID" sz="1400" dirty="0">
              <a:solidFill>
                <a:schemeClr val="bg1"/>
              </a:solidFill>
              <a:latin typeface="+mj-lt"/>
            </a:endParaRPr>
          </a:p>
        </p:txBody>
      </p:sp>
      <p:sp>
        <p:nvSpPr>
          <p:cNvPr id="62" name="TextBox 61"/>
          <p:cNvSpPr txBox="1"/>
          <p:nvPr/>
        </p:nvSpPr>
        <p:spPr>
          <a:xfrm>
            <a:off x="5828171" y="5188374"/>
            <a:ext cx="772969" cy="307777"/>
          </a:xfrm>
          <a:prstGeom prst="rect">
            <a:avLst/>
          </a:prstGeom>
          <a:noFill/>
        </p:spPr>
        <p:txBody>
          <a:bodyPr wrap="none" rtlCol="0">
            <a:spAutoFit/>
          </a:bodyPr>
          <a:lstStyle/>
          <a:p>
            <a:pPr algn="ctr"/>
            <a:r>
              <a:rPr lang="en-US" sz="1400" dirty="0" smtClean="0">
                <a:solidFill>
                  <a:schemeClr val="bg1"/>
                </a:solidFill>
                <a:latin typeface="+mj-lt"/>
              </a:rPr>
              <a:t>Lambda</a:t>
            </a:r>
            <a:endParaRPr lang="id-ID" sz="1400" dirty="0">
              <a:solidFill>
                <a:schemeClr val="bg1"/>
              </a:solidFill>
              <a:latin typeface="+mj-lt"/>
            </a:endParaRPr>
          </a:p>
        </p:txBody>
      </p:sp>
      <p:cxnSp>
        <p:nvCxnSpPr>
          <p:cNvPr id="63" name="Straight Connector 62"/>
          <p:cNvCxnSpPr/>
          <p:nvPr/>
        </p:nvCxnSpPr>
        <p:spPr>
          <a:xfrm flipH="1">
            <a:off x="9669225" y="3349767"/>
            <a:ext cx="1" cy="1044527"/>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64" name="Picture 63" descr="Compute_AWSLambd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3989" y="4428761"/>
            <a:ext cx="700098" cy="834932"/>
          </a:xfrm>
          <a:prstGeom prst="rect">
            <a:avLst/>
          </a:prstGeom>
        </p:spPr>
      </p:pic>
      <p:cxnSp>
        <p:nvCxnSpPr>
          <p:cNvPr id="66" name="Straight Connector 65"/>
          <p:cNvCxnSpPr/>
          <p:nvPr/>
        </p:nvCxnSpPr>
        <p:spPr>
          <a:xfrm flipV="1">
            <a:off x="3273285" y="2466598"/>
            <a:ext cx="1263245" cy="12156"/>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0326" y="4146146"/>
            <a:ext cx="1022911" cy="1025184"/>
          </a:xfrm>
          <a:prstGeom prst="rect">
            <a:avLst/>
          </a:prstGeom>
        </p:spPr>
      </p:pic>
      <p:sp>
        <p:nvSpPr>
          <p:cNvPr id="67" name="TextBox 66"/>
          <p:cNvSpPr txBox="1"/>
          <p:nvPr/>
        </p:nvSpPr>
        <p:spPr>
          <a:xfrm>
            <a:off x="1815915" y="5133808"/>
            <a:ext cx="1617751" cy="307777"/>
          </a:xfrm>
          <a:prstGeom prst="rect">
            <a:avLst/>
          </a:prstGeom>
          <a:noFill/>
        </p:spPr>
        <p:txBody>
          <a:bodyPr wrap="none" rtlCol="0">
            <a:spAutoFit/>
          </a:bodyPr>
          <a:lstStyle/>
          <a:p>
            <a:pPr algn="ctr"/>
            <a:r>
              <a:rPr lang="en-US" sz="1400" dirty="0" smtClean="0">
                <a:solidFill>
                  <a:schemeClr val="bg1"/>
                </a:solidFill>
                <a:latin typeface="+mj-lt"/>
              </a:rPr>
              <a:t>Firebase (Database)</a:t>
            </a:r>
            <a:endParaRPr lang="id-ID" sz="1400" dirty="0">
              <a:solidFill>
                <a:schemeClr val="bg1"/>
              </a:solidFill>
              <a:latin typeface="+mj-lt"/>
            </a:endParaRPr>
          </a:p>
        </p:txBody>
      </p:sp>
      <p:grpSp>
        <p:nvGrpSpPr>
          <p:cNvPr id="10" name="Group 9"/>
          <p:cNvGrpSpPr/>
          <p:nvPr/>
        </p:nvGrpSpPr>
        <p:grpSpPr>
          <a:xfrm>
            <a:off x="2229410" y="2016841"/>
            <a:ext cx="923827" cy="923827"/>
            <a:chOff x="1140560" y="2364051"/>
            <a:chExt cx="923827" cy="923827"/>
          </a:xfrm>
        </p:grpSpPr>
        <p:sp>
          <p:nvSpPr>
            <p:cNvPr id="72" name="Oval 71"/>
            <p:cNvSpPr/>
            <p:nvPr/>
          </p:nvSpPr>
          <p:spPr>
            <a:xfrm>
              <a:off x="1140560" y="2364051"/>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9" name="Group 68"/>
            <p:cNvGrpSpPr/>
            <p:nvPr/>
          </p:nvGrpSpPr>
          <p:grpSpPr>
            <a:xfrm>
              <a:off x="1307414" y="2571774"/>
              <a:ext cx="610310" cy="571653"/>
              <a:chOff x="-1117600" y="1773238"/>
              <a:chExt cx="827087" cy="774700"/>
            </a:xfrm>
            <a:solidFill>
              <a:schemeClr val="bg1"/>
            </a:solidFill>
          </p:grpSpPr>
          <p:sp>
            <p:nvSpPr>
              <p:cNvPr id="70" name="Freeform 11"/>
              <p:cNvSpPr>
                <a:spLocks noEditPoints="1"/>
              </p:cNvSpPr>
              <p:nvPr/>
            </p:nvSpPr>
            <p:spPr bwMode="auto">
              <a:xfrm>
                <a:off x="-1012825" y="1874838"/>
                <a:ext cx="620712" cy="414338"/>
              </a:xfrm>
              <a:custGeom>
                <a:avLst/>
                <a:gdLst>
                  <a:gd name="T0" fmla="*/ 158 w 165"/>
                  <a:gd name="T1" fmla="*/ 0 h 110"/>
                  <a:gd name="T2" fmla="*/ 6 w 165"/>
                  <a:gd name="T3" fmla="*/ 0 h 110"/>
                  <a:gd name="T4" fmla="*/ 0 w 165"/>
                  <a:gd name="T5" fmla="*/ 7 h 110"/>
                  <a:gd name="T6" fmla="*/ 0 w 165"/>
                  <a:gd name="T7" fmla="*/ 103 h 110"/>
                  <a:gd name="T8" fmla="*/ 6 w 165"/>
                  <a:gd name="T9" fmla="*/ 110 h 110"/>
                  <a:gd name="T10" fmla="*/ 158 w 165"/>
                  <a:gd name="T11" fmla="*/ 110 h 110"/>
                  <a:gd name="T12" fmla="*/ 165 w 165"/>
                  <a:gd name="T13" fmla="*/ 103 h 110"/>
                  <a:gd name="T14" fmla="*/ 165 w 165"/>
                  <a:gd name="T15" fmla="*/ 7 h 110"/>
                  <a:gd name="T16" fmla="*/ 158 w 165"/>
                  <a:gd name="T17" fmla="*/ 0 h 110"/>
                  <a:gd name="T18" fmla="*/ 158 w 165"/>
                  <a:gd name="T19" fmla="*/ 103 h 110"/>
                  <a:gd name="T20" fmla="*/ 6 w 165"/>
                  <a:gd name="T21" fmla="*/ 103 h 110"/>
                  <a:gd name="T22" fmla="*/ 6 w 165"/>
                  <a:gd name="T23" fmla="*/ 7 h 110"/>
                  <a:gd name="T24" fmla="*/ 158 w 165"/>
                  <a:gd name="T25" fmla="*/ 7 h 110"/>
                  <a:gd name="T26" fmla="*/ 158 w 165"/>
                  <a:gd name="T2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110">
                    <a:moveTo>
                      <a:pt x="158" y="0"/>
                    </a:moveTo>
                    <a:cubicBezTo>
                      <a:pt x="6" y="0"/>
                      <a:pt x="6" y="0"/>
                      <a:pt x="6" y="0"/>
                    </a:cubicBezTo>
                    <a:cubicBezTo>
                      <a:pt x="3" y="0"/>
                      <a:pt x="0" y="3"/>
                      <a:pt x="0" y="7"/>
                    </a:cubicBezTo>
                    <a:cubicBezTo>
                      <a:pt x="0" y="103"/>
                      <a:pt x="0" y="103"/>
                      <a:pt x="0" y="103"/>
                    </a:cubicBezTo>
                    <a:cubicBezTo>
                      <a:pt x="0" y="107"/>
                      <a:pt x="3" y="110"/>
                      <a:pt x="6" y="110"/>
                    </a:cubicBezTo>
                    <a:cubicBezTo>
                      <a:pt x="158" y="110"/>
                      <a:pt x="158" y="110"/>
                      <a:pt x="158" y="110"/>
                    </a:cubicBezTo>
                    <a:cubicBezTo>
                      <a:pt x="161" y="110"/>
                      <a:pt x="165" y="107"/>
                      <a:pt x="165" y="103"/>
                    </a:cubicBezTo>
                    <a:cubicBezTo>
                      <a:pt x="165" y="7"/>
                      <a:pt x="165" y="7"/>
                      <a:pt x="165" y="7"/>
                    </a:cubicBezTo>
                    <a:cubicBezTo>
                      <a:pt x="165" y="3"/>
                      <a:pt x="161" y="0"/>
                      <a:pt x="158" y="0"/>
                    </a:cubicBezTo>
                    <a:close/>
                    <a:moveTo>
                      <a:pt x="158" y="103"/>
                    </a:moveTo>
                    <a:cubicBezTo>
                      <a:pt x="6" y="103"/>
                      <a:pt x="6" y="103"/>
                      <a:pt x="6" y="103"/>
                    </a:cubicBezTo>
                    <a:cubicBezTo>
                      <a:pt x="6" y="7"/>
                      <a:pt x="6" y="7"/>
                      <a:pt x="6" y="7"/>
                    </a:cubicBezTo>
                    <a:cubicBezTo>
                      <a:pt x="158" y="7"/>
                      <a:pt x="158" y="7"/>
                      <a:pt x="158" y="7"/>
                    </a:cubicBezTo>
                    <a:lnTo>
                      <a:pt x="158" y="1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2"/>
              <p:cNvSpPr>
                <a:spLocks noEditPoints="1"/>
              </p:cNvSpPr>
              <p:nvPr/>
            </p:nvSpPr>
            <p:spPr bwMode="auto">
              <a:xfrm>
                <a:off x="-1117600" y="1773238"/>
                <a:ext cx="827087" cy="774700"/>
              </a:xfrm>
              <a:custGeom>
                <a:avLst/>
                <a:gdLst>
                  <a:gd name="T0" fmla="*/ 199 w 220"/>
                  <a:gd name="T1" fmla="*/ 0 h 206"/>
                  <a:gd name="T2" fmla="*/ 21 w 220"/>
                  <a:gd name="T3" fmla="*/ 0 h 206"/>
                  <a:gd name="T4" fmla="*/ 0 w 220"/>
                  <a:gd name="T5" fmla="*/ 20 h 206"/>
                  <a:gd name="T6" fmla="*/ 0 w 220"/>
                  <a:gd name="T7" fmla="*/ 158 h 206"/>
                  <a:gd name="T8" fmla="*/ 21 w 220"/>
                  <a:gd name="T9" fmla="*/ 178 h 206"/>
                  <a:gd name="T10" fmla="*/ 89 w 220"/>
                  <a:gd name="T11" fmla="*/ 178 h 206"/>
                  <a:gd name="T12" fmla="*/ 89 w 220"/>
                  <a:gd name="T13" fmla="*/ 187 h 206"/>
                  <a:gd name="T14" fmla="*/ 46 w 220"/>
                  <a:gd name="T15" fmla="*/ 192 h 206"/>
                  <a:gd name="T16" fmla="*/ 41 w 220"/>
                  <a:gd name="T17" fmla="*/ 199 h 206"/>
                  <a:gd name="T18" fmla="*/ 48 w 220"/>
                  <a:gd name="T19" fmla="*/ 206 h 206"/>
                  <a:gd name="T20" fmla="*/ 172 w 220"/>
                  <a:gd name="T21" fmla="*/ 206 h 206"/>
                  <a:gd name="T22" fmla="*/ 179 w 220"/>
                  <a:gd name="T23" fmla="*/ 199 h 206"/>
                  <a:gd name="T24" fmla="*/ 174 w 220"/>
                  <a:gd name="T25" fmla="*/ 192 h 206"/>
                  <a:gd name="T26" fmla="*/ 131 w 220"/>
                  <a:gd name="T27" fmla="*/ 187 h 206"/>
                  <a:gd name="T28" fmla="*/ 131 w 220"/>
                  <a:gd name="T29" fmla="*/ 178 h 206"/>
                  <a:gd name="T30" fmla="*/ 199 w 220"/>
                  <a:gd name="T31" fmla="*/ 178 h 206"/>
                  <a:gd name="T32" fmla="*/ 220 w 220"/>
                  <a:gd name="T33" fmla="*/ 158 h 206"/>
                  <a:gd name="T34" fmla="*/ 220 w 220"/>
                  <a:gd name="T35" fmla="*/ 20 h 206"/>
                  <a:gd name="T36" fmla="*/ 199 w 220"/>
                  <a:gd name="T37" fmla="*/ 0 h 206"/>
                  <a:gd name="T38" fmla="*/ 206 w 220"/>
                  <a:gd name="T39" fmla="*/ 158 h 206"/>
                  <a:gd name="T40" fmla="*/ 199 w 220"/>
                  <a:gd name="T41" fmla="*/ 165 h 206"/>
                  <a:gd name="T42" fmla="*/ 138 w 220"/>
                  <a:gd name="T43" fmla="*/ 165 h 206"/>
                  <a:gd name="T44" fmla="*/ 83 w 220"/>
                  <a:gd name="T45" fmla="*/ 165 h 206"/>
                  <a:gd name="T46" fmla="*/ 21 w 220"/>
                  <a:gd name="T47" fmla="*/ 165 h 206"/>
                  <a:gd name="T48" fmla="*/ 14 w 220"/>
                  <a:gd name="T49" fmla="*/ 158 h 206"/>
                  <a:gd name="T50" fmla="*/ 14 w 220"/>
                  <a:gd name="T51" fmla="*/ 20 h 206"/>
                  <a:gd name="T52" fmla="*/ 21 w 220"/>
                  <a:gd name="T53" fmla="*/ 13 h 206"/>
                  <a:gd name="T54" fmla="*/ 199 w 220"/>
                  <a:gd name="T55" fmla="*/ 13 h 206"/>
                  <a:gd name="T56" fmla="*/ 206 w 220"/>
                  <a:gd name="T57" fmla="*/ 20 h 206"/>
                  <a:gd name="T58" fmla="*/ 206 w 220"/>
                  <a:gd name="T59"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206">
                    <a:moveTo>
                      <a:pt x="199" y="0"/>
                    </a:moveTo>
                    <a:cubicBezTo>
                      <a:pt x="21" y="0"/>
                      <a:pt x="21" y="0"/>
                      <a:pt x="21" y="0"/>
                    </a:cubicBezTo>
                    <a:cubicBezTo>
                      <a:pt x="9" y="0"/>
                      <a:pt x="0" y="9"/>
                      <a:pt x="0" y="20"/>
                    </a:cubicBezTo>
                    <a:cubicBezTo>
                      <a:pt x="0" y="158"/>
                      <a:pt x="0" y="158"/>
                      <a:pt x="0" y="158"/>
                    </a:cubicBezTo>
                    <a:cubicBezTo>
                      <a:pt x="0" y="169"/>
                      <a:pt x="9" y="178"/>
                      <a:pt x="21" y="178"/>
                    </a:cubicBezTo>
                    <a:cubicBezTo>
                      <a:pt x="89" y="178"/>
                      <a:pt x="89" y="178"/>
                      <a:pt x="89" y="178"/>
                    </a:cubicBezTo>
                    <a:cubicBezTo>
                      <a:pt x="89" y="187"/>
                      <a:pt x="89" y="187"/>
                      <a:pt x="89" y="187"/>
                    </a:cubicBezTo>
                    <a:cubicBezTo>
                      <a:pt x="46" y="192"/>
                      <a:pt x="46" y="192"/>
                      <a:pt x="46" y="192"/>
                    </a:cubicBezTo>
                    <a:cubicBezTo>
                      <a:pt x="43" y="193"/>
                      <a:pt x="41" y="196"/>
                      <a:pt x="41" y="199"/>
                    </a:cubicBezTo>
                    <a:cubicBezTo>
                      <a:pt x="41" y="203"/>
                      <a:pt x="44" y="206"/>
                      <a:pt x="48" y="206"/>
                    </a:cubicBezTo>
                    <a:cubicBezTo>
                      <a:pt x="172" y="206"/>
                      <a:pt x="172" y="206"/>
                      <a:pt x="172" y="206"/>
                    </a:cubicBezTo>
                    <a:cubicBezTo>
                      <a:pt x="176" y="206"/>
                      <a:pt x="179" y="203"/>
                      <a:pt x="179" y="199"/>
                    </a:cubicBezTo>
                    <a:cubicBezTo>
                      <a:pt x="179" y="196"/>
                      <a:pt x="177" y="193"/>
                      <a:pt x="174" y="192"/>
                    </a:cubicBezTo>
                    <a:cubicBezTo>
                      <a:pt x="131" y="187"/>
                      <a:pt x="131" y="187"/>
                      <a:pt x="131" y="187"/>
                    </a:cubicBezTo>
                    <a:cubicBezTo>
                      <a:pt x="131" y="178"/>
                      <a:pt x="131" y="178"/>
                      <a:pt x="131" y="178"/>
                    </a:cubicBezTo>
                    <a:cubicBezTo>
                      <a:pt x="199" y="178"/>
                      <a:pt x="199" y="178"/>
                      <a:pt x="199" y="178"/>
                    </a:cubicBezTo>
                    <a:cubicBezTo>
                      <a:pt x="211" y="178"/>
                      <a:pt x="220" y="169"/>
                      <a:pt x="220" y="158"/>
                    </a:cubicBezTo>
                    <a:cubicBezTo>
                      <a:pt x="220" y="20"/>
                      <a:pt x="220" y="20"/>
                      <a:pt x="220" y="20"/>
                    </a:cubicBezTo>
                    <a:cubicBezTo>
                      <a:pt x="220" y="9"/>
                      <a:pt x="211" y="0"/>
                      <a:pt x="199" y="0"/>
                    </a:cubicBezTo>
                    <a:close/>
                    <a:moveTo>
                      <a:pt x="206" y="158"/>
                    </a:moveTo>
                    <a:cubicBezTo>
                      <a:pt x="206" y="162"/>
                      <a:pt x="203" y="165"/>
                      <a:pt x="199" y="165"/>
                    </a:cubicBezTo>
                    <a:cubicBezTo>
                      <a:pt x="138" y="165"/>
                      <a:pt x="138" y="165"/>
                      <a:pt x="138" y="165"/>
                    </a:cubicBezTo>
                    <a:cubicBezTo>
                      <a:pt x="83" y="165"/>
                      <a:pt x="83" y="165"/>
                      <a:pt x="83" y="165"/>
                    </a:cubicBezTo>
                    <a:cubicBezTo>
                      <a:pt x="21" y="165"/>
                      <a:pt x="21" y="165"/>
                      <a:pt x="21" y="165"/>
                    </a:cubicBezTo>
                    <a:cubicBezTo>
                      <a:pt x="17" y="165"/>
                      <a:pt x="14" y="162"/>
                      <a:pt x="14" y="158"/>
                    </a:cubicBezTo>
                    <a:cubicBezTo>
                      <a:pt x="14" y="20"/>
                      <a:pt x="14" y="20"/>
                      <a:pt x="14" y="20"/>
                    </a:cubicBezTo>
                    <a:cubicBezTo>
                      <a:pt x="14" y="17"/>
                      <a:pt x="17" y="13"/>
                      <a:pt x="21" y="13"/>
                    </a:cubicBezTo>
                    <a:cubicBezTo>
                      <a:pt x="199" y="13"/>
                      <a:pt x="199" y="13"/>
                      <a:pt x="199" y="13"/>
                    </a:cubicBezTo>
                    <a:cubicBezTo>
                      <a:pt x="203" y="13"/>
                      <a:pt x="206" y="17"/>
                      <a:pt x="206" y="20"/>
                    </a:cubicBezTo>
                    <a:lnTo>
                      <a:pt x="206"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73" name="Straight Connector 72"/>
          <p:cNvCxnSpPr/>
          <p:nvPr/>
        </p:nvCxnSpPr>
        <p:spPr>
          <a:xfrm flipV="1">
            <a:off x="2668762" y="3349767"/>
            <a:ext cx="0" cy="675190"/>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54" name="Picture Placeholder 2"/>
          <p:cNvPicPr>
            <a:picLocks noChangeAspect="1"/>
          </p:cNvPicPr>
          <p:nvPr/>
        </p:nvPicPr>
        <p:blipFill>
          <a:blip r:embed="rId5" cstate="print">
            <a:extLst>
              <a:ext uri="{28A0092B-C50C-407E-A947-70E740481C1C}">
                <a14:useLocalDpi xmlns:a14="http://schemas.microsoft.com/office/drawing/2010/main" val="0"/>
              </a:ext>
            </a:extLst>
          </a:blip>
          <a:srcRect l="16635" r="16635"/>
          <a:stretch>
            <a:fillRect/>
          </a:stretch>
        </p:blipFill>
        <p:spPr>
          <a:xfrm>
            <a:off x="1937085" y="1425972"/>
            <a:ext cx="968545" cy="961647"/>
          </a:xfrm>
          <a:prstGeom prst="ellipse">
            <a:avLst/>
          </a:prstGeom>
        </p:spPr>
      </p:pic>
      <p:pic>
        <p:nvPicPr>
          <p:cNvPr id="97" name="Picture 96" descr="Compute_AWSLambd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9776" y="2075615"/>
            <a:ext cx="700098" cy="834932"/>
          </a:xfrm>
          <a:prstGeom prst="rect">
            <a:avLst/>
          </a:prstGeom>
        </p:spPr>
      </p:pic>
      <p:cxnSp>
        <p:nvCxnSpPr>
          <p:cNvPr id="105" name="Straight Connector 104"/>
          <p:cNvCxnSpPr/>
          <p:nvPr/>
        </p:nvCxnSpPr>
        <p:spPr>
          <a:xfrm>
            <a:off x="5431060" y="2464549"/>
            <a:ext cx="1488071" cy="1372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10" name="Picture 10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92165" y="1854141"/>
            <a:ext cx="1347158" cy="1338844"/>
          </a:xfrm>
          <a:prstGeom prst="rect">
            <a:avLst/>
          </a:prstGeom>
        </p:spPr>
      </p:pic>
      <p:sp>
        <p:nvSpPr>
          <p:cNvPr id="112" name="TextBox 111"/>
          <p:cNvSpPr txBox="1"/>
          <p:nvPr/>
        </p:nvSpPr>
        <p:spPr>
          <a:xfrm>
            <a:off x="4229805" y="2968952"/>
            <a:ext cx="1471878" cy="307777"/>
          </a:xfrm>
          <a:prstGeom prst="rect">
            <a:avLst/>
          </a:prstGeom>
          <a:noFill/>
        </p:spPr>
        <p:txBody>
          <a:bodyPr wrap="none" rtlCol="0">
            <a:spAutoFit/>
          </a:bodyPr>
          <a:lstStyle/>
          <a:p>
            <a:pPr algn="ctr"/>
            <a:r>
              <a:rPr lang="en-US" sz="1400" dirty="0" smtClean="0">
                <a:solidFill>
                  <a:schemeClr val="bg1"/>
                </a:solidFill>
                <a:latin typeface="+mj-lt"/>
              </a:rPr>
              <a:t>Source S3 Bucket</a:t>
            </a:r>
            <a:endParaRPr lang="id-ID" sz="1400" dirty="0">
              <a:solidFill>
                <a:schemeClr val="bg1"/>
              </a:solidFill>
              <a:latin typeface="+mj-lt"/>
            </a:endParaRPr>
          </a:p>
        </p:txBody>
      </p:sp>
      <p:sp>
        <p:nvSpPr>
          <p:cNvPr id="119" name="TextBox 118"/>
          <p:cNvSpPr txBox="1"/>
          <p:nvPr/>
        </p:nvSpPr>
        <p:spPr>
          <a:xfrm>
            <a:off x="6951981" y="2968952"/>
            <a:ext cx="772969" cy="307777"/>
          </a:xfrm>
          <a:prstGeom prst="rect">
            <a:avLst/>
          </a:prstGeom>
          <a:noFill/>
        </p:spPr>
        <p:txBody>
          <a:bodyPr wrap="none" rtlCol="0">
            <a:spAutoFit/>
          </a:bodyPr>
          <a:lstStyle/>
          <a:p>
            <a:pPr algn="ctr"/>
            <a:r>
              <a:rPr lang="en-US" sz="1400" dirty="0" smtClean="0">
                <a:solidFill>
                  <a:schemeClr val="bg1"/>
                </a:solidFill>
                <a:latin typeface="+mj-lt"/>
              </a:rPr>
              <a:t>Lambda</a:t>
            </a:r>
            <a:endParaRPr lang="id-ID" sz="1400" dirty="0">
              <a:solidFill>
                <a:schemeClr val="bg1"/>
              </a:solidFill>
              <a:latin typeface="+mj-lt"/>
            </a:endParaRPr>
          </a:p>
        </p:txBody>
      </p:sp>
      <p:cxnSp>
        <p:nvCxnSpPr>
          <p:cNvPr id="120" name="Straight Connector 119"/>
          <p:cNvCxnSpPr/>
          <p:nvPr/>
        </p:nvCxnSpPr>
        <p:spPr>
          <a:xfrm>
            <a:off x="7793903" y="2496127"/>
            <a:ext cx="1331651" cy="5504"/>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121" name="Picture 1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37609" y="1861127"/>
            <a:ext cx="1270000" cy="1270000"/>
          </a:xfrm>
          <a:prstGeom prst="rect">
            <a:avLst/>
          </a:prstGeom>
        </p:spPr>
      </p:pic>
      <p:sp>
        <p:nvSpPr>
          <p:cNvPr id="123" name="TextBox 122"/>
          <p:cNvSpPr txBox="1"/>
          <p:nvPr/>
        </p:nvSpPr>
        <p:spPr>
          <a:xfrm>
            <a:off x="8914164" y="2983799"/>
            <a:ext cx="1516890" cy="307777"/>
          </a:xfrm>
          <a:prstGeom prst="rect">
            <a:avLst/>
          </a:prstGeom>
          <a:noFill/>
        </p:spPr>
        <p:txBody>
          <a:bodyPr wrap="none" rtlCol="0">
            <a:spAutoFit/>
          </a:bodyPr>
          <a:lstStyle/>
          <a:p>
            <a:pPr algn="ctr"/>
            <a:r>
              <a:rPr lang="en-US" sz="1400" dirty="0" smtClean="0">
                <a:solidFill>
                  <a:schemeClr val="bg1"/>
                </a:solidFill>
                <a:latin typeface="+mj-lt"/>
              </a:rPr>
              <a:t>Elastic Transcoder</a:t>
            </a:r>
            <a:endParaRPr lang="id-ID" sz="1400" dirty="0">
              <a:solidFill>
                <a:schemeClr val="bg1"/>
              </a:solidFill>
              <a:latin typeface="+mj-lt"/>
            </a:endParaRPr>
          </a:p>
        </p:txBody>
      </p:sp>
      <p:pic>
        <p:nvPicPr>
          <p:cNvPr id="127" name="Picture 1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95646" y="4211227"/>
            <a:ext cx="1347158" cy="1338844"/>
          </a:xfrm>
          <a:prstGeom prst="rect">
            <a:avLst/>
          </a:prstGeom>
        </p:spPr>
      </p:pic>
      <p:cxnSp>
        <p:nvCxnSpPr>
          <p:cNvPr id="155" name="Straight Connector 154"/>
          <p:cNvCxnSpPr/>
          <p:nvPr/>
        </p:nvCxnSpPr>
        <p:spPr>
          <a:xfrm flipH="1">
            <a:off x="3093628" y="4846227"/>
            <a:ext cx="2519932" cy="21151"/>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9037608" y="5267392"/>
            <a:ext cx="1247457" cy="307777"/>
          </a:xfrm>
          <a:prstGeom prst="rect">
            <a:avLst/>
          </a:prstGeom>
          <a:noFill/>
        </p:spPr>
        <p:txBody>
          <a:bodyPr wrap="none" rtlCol="0">
            <a:spAutoFit/>
          </a:bodyPr>
          <a:lstStyle/>
          <a:p>
            <a:pPr algn="ctr"/>
            <a:r>
              <a:rPr lang="en-US" sz="1400" dirty="0" smtClean="0">
                <a:solidFill>
                  <a:schemeClr val="bg1"/>
                </a:solidFill>
                <a:latin typeface="+mj-lt"/>
              </a:rPr>
              <a:t>Destination S3</a:t>
            </a:r>
            <a:endParaRPr lang="id-ID" sz="1400" dirty="0">
              <a:solidFill>
                <a:schemeClr val="bg1"/>
              </a:solidFill>
              <a:latin typeface="+mj-lt"/>
            </a:endParaRPr>
          </a:p>
        </p:txBody>
      </p:sp>
      <p:cxnSp>
        <p:nvCxnSpPr>
          <p:cNvPr id="197" name="Straight Connector 196"/>
          <p:cNvCxnSpPr/>
          <p:nvPr/>
        </p:nvCxnSpPr>
        <p:spPr>
          <a:xfrm flipH="1" flipV="1">
            <a:off x="6860878" y="4867377"/>
            <a:ext cx="2375868" cy="33738"/>
          </a:xfrm>
          <a:prstGeom prst="line">
            <a:avLst/>
          </a:prstGeom>
          <a:ln w="38100">
            <a:solidFill>
              <a:schemeClr val="bg1">
                <a:lumMod val="75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9299854"/>
      </p:ext>
    </p:extLst>
  </p:cSld>
  <p:clrMapOvr>
    <a:masterClrMapping/>
  </p:clrMapOvr>
  <p:transition>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4718905" y="680759"/>
            <a:ext cx="2754280" cy="830997"/>
          </a:xfrm>
          <a:prstGeom prst="rect">
            <a:avLst/>
          </a:prstGeom>
          <a:noFill/>
        </p:spPr>
        <p:txBody>
          <a:bodyPr wrap="none" rtlCol="0">
            <a:spAutoFit/>
          </a:bodyPr>
          <a:lstStyle/>
          <a:p>
            <a:pPr algn="ctr"/>
            <a:r>
              <a:rPr lang="id-ID" sz="4800" dirty="0" err="1" smtClean="0">
                <a:solidFill>
                  <a:schemeClr val="bg1"/>
                </a:solidFill>
                <a:latin typeface="+mj-lt"/>
              </a:rPr>
              <a:t>Outcomes</a:t>
            </a:r>
            <a:endParaRPr lang="en-US" sz="4800" dirty="0">
              <a:solidFill>
                <a:schemeClr val="bg1"/>
              </a:solidFill>
              <a:latin typeface="+mj-lt"/>
            </a:endParaRPr>
          </a:p>
        </p:txBody>
      </p:sp>
      <p:sp>
        <p:nvSpPr>
          <p:cNvPr id="15" name="Rectangle 14"/>
          <p:cNvSpPr/>
          <p:nvPr/>
        </p:nvSpPr>
        <p:spPr>
          <a:xfrm>
            <a:off x="1570086" y="1872913"/>
            <a:ext cx="9494154" cy="4401205"/>
          </a:xfrm>
          <a:prstGeom prst="rect">
            <a:avLst/>
          </a:prstGeom>
        </p:spPr>
        <p:txBody>
          <a:bodyPr wrap="square">
            <a:spAutoFit/>
          </a:bodyPr>
          <a:lstStyle/>
          <a:p>
            <a:r>
              <a:rPr lang="en-US" sz="2800" dirty="0" smtClean="0">
                <a:solidFill>
                  <a:schemeClr val="bg1"/>
                </a:solidFill>
              </a:rPr>
              <a:t>A </a:t>
            </a:r>
            <a:r>
              <a:rPr lang="en-US" sz="2800" dirty="0">
                <a:solidFill>
                  <a:schemeClr val="bg1"/>
                </a:solidFill>
              </a:rPr>
              <a:t>completely </a:t>
            </a:r>
            <a:r>
              <a:rPr lang="en-US" sz="2800" dirty="0" err="1">
                <a:solidFill>
                  <a:schemeClr val="bg1"/>
                </a:solidFill>
              </a:rPr>
              <a:t>serverless</a:t>
            </a:r>
            <a:r>
              <a:rPr lang="en-US" sz="2800" dirty="0">
                <a:solidFill>
                  <a:schemeClr val="bg1"/>
                </a:solidFill>
              </a:rPr>
              <a:t> video sharing web-site, complete with</a:t>
            </a:r>
            <a:r>
              <a:rPr lang="en-US" sz="2800" dirty="0" smtClean="0">
                <a:solidFill>
                  <a:schemeClr val="bg1"/>
                </a:solidFill>
              </a:rPr>
              <a:t>:</a:t>
            </a:r>
            <a:br>
              <a:rPr lang="en-US" sz="2800" dirty="0" smtClean="0">
                <a:solidFill>
                  <a:schemeClr val="bg1"/>
                </a:solidFill>
              </a:rPr>
            </a:br>
            <a:endParaRPr lang="en-US" sz="2800" dirty="0" smtClean="0">
              <a:solidFill>
                <a:schemeClr val="bg1"/>
              </a:solidFill>
            </a:endParaRPr>
          </a:p>
          <a:p>
            <a:pPr marL="457200" indent="-457200">
              <a:buFont typeface="Arial" charset="0"/>
              <a:buChar char="•"/>
            </a:pPr>
            <a:r>
              <a:rPr lang="en-US" sz="2800" dirty="0" smtClean="0">
                <a:solidFill>
                  <a:schemeClr val="bg1"/>
                </a:solidFill>
              </a:rPr>
              <a:t>User </a:t>
            </a:r>
            <a:r>
              <a:rPr lang="en-US" sz="2800" dirty="0">
                <a:solidFill>
                  <a:schemeClr val="bg1"/>
                </a:solidFill>
              </a:rPr>
              <a:t>authentication</a:t>
            </a:r>
          </a:p>
          <a:p>
            <a:pPr marL="457200" indent="-457200">
              <a:buFont typeface="Arial" charset="0"/>
              <a:buChar char="•"/>
            </a:pPr>
            <a:r>
              <a:rPr lang="en-US" sz="2800" dirty="0">
                <a:solidFill>
                  <a:schemeClr val="bg1"/>
                </a:solidFill>
              </a:rPr>
              <a:t>Large file video uploads</a:t>
            </a:r>
          </a:p>
          <a:p>
            <a:pPr marL="457200" indent="-457200">
              <a:buFont typeface="Arial" charset="0"/>
              <a:buChar char="•"/>
            </a:pPr>
            <a:r>
              <a:rPr lang="en-US" sz="2800" dirty="0">
                <a:solidFill>
                  <a:schemeClr val="bg1"/>
                </a:solidFill>
              </a:rPr>
              <a:t>A transcoding pipeline, that transcodes uploaded videos to web-friendly 480p mp4 format</a:t>
            </a:r>
          </a:p>
          <a:p>
            <a:pPr marL="457200" indent="-457200">
              <a:buFont typeface="Arial" charset="0"/>
              <a:buChar char="•"/>
            </a:pPr>
            <a:r>
              <a:rPr lang="en-US" sz="2800" dirty="0">
                <a:solidFill>
                  <a:schemeClr val="bg1"/>
                </a:solidFill>
              </a:rPr>
              <a:t>Push-based, event-driven updates to the web-site. Users see new videos automatically, no browser refreshes needed</a:t>
            </a:r>
          </a:p>
          <a:p>
            <a:pPr marL="457200" indent="-457200">
              <a:buFont typeface="Arial" charset="0"/>
              <a:buChar char="•"/>
            </a:pPr>
            <a:r>
              <a:rPr lang="en-US" sz="2800" dirty="0">
                <a:solidFill>
                  <a:schemeClr val="bg1"/>
                </a:solidFill>
              </a:rPr>
              <a:t>The ability to play video files hosted on scalable cloud storage</a:t>
            </a:r>
            <a:r>
              <a:rPr lang="en-US" sz="2800" dirty="0" smtClean="0">
                <a:solidFill>
                  <a:schemeClr val="bg1"/>
                </a:solidFill>
              </a:rPr>
              <a:t>.</a:t>
            </a:r>
            <a:endParaRPr lang="en-US" sz="2800" dirty="0">
              <a:solidFill>
                <a:schemeClr val="bg1"/>
              </a:solidFill>
            </a:endParaRPr>
          </a:p>
        </p:txBody>
      </p:sp>
    </p:spTree>
    <p:extLst>
      <p:ext uri="{BB962C8B-B14F-4D97-AF65-F5344CB8AC3E}">
        <p14:creationId xmlns:p14="http://schemas.microsoft.com/office/powerpoint/2010/main" val="39708397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 name="TextBox 13"/>
          <p:cNvSpPr txBox="1"/>
          <p:nvPr/>
        </p:nvSpPr>
        <p:spPr>
          <a:xfrm>
            <a:off x="3912598" y="680759"/>
            <a:ext cx="4366901" cy="830997"/>
          </a:xfrm>
          <a:prstGeom prst="rect">
            <a:avLst/>
          </a:prstGeom>
          <a:noFill/>
        </p:spPr>
        <p:txBody>
          <a:bodyPr wrap="none" rtlCol="0">
            <a:spAutoFit/>
          </a:bodyPr>
          <a:lstStyle/>
          <a:p>
            <a:pPr algn="ctr"/>
            <a:r>
              <a:rPr lang="id-ID" sz="4800" dirty="0" err="1" smtClean="0">
                <a:solidFill>
                  <a:schemeClr val="bg1"/>
                </a:solidFill>
                <a:latin typeface="+mj-lt"/>
              </a:rPr>
              <a:t>Lesson</a:t>
            </a:r>
            <a:r>
              <a:rPr lang="id-ID" sz="4800" dirty="0" smtClean="0">
                <a:solidFill>
                  <a:schemeClr val="bg1"/>
                </a:solidFill>
                <a:latin typeface="+mj-lt"/>
              </a:rPr>
              <a:t> </a:t>
            </a:r>
            <a:r>
              <a:rPr lang="id-ID" sz="4800" dirty="0" err="1" smtClean="0">
                <a:solidFill>
                  <a:schemeClr val="bg1"/>
                </a:solidFill>
                <a:latin typeface="+mj-lt"/>
              </a:rPr>
              <a:t>Structure</a:t>
            </a:r>
            <a:endParaRPr lang="en-US" sz="4800" dirty="0">
              <a:solidFill>
                <a:schemeClr val="bg1"/>
              </a:solidFill>
              <a:latin typeface="+mj-lt"/>
            </a:endParaRPr>
          </a:p>
        </p:txBody>
      </p:sp>
      <p:sp>
        <p:nvSpPr>
          <p:cNvPr id="15" name="Rectangle 14"/>
          <p:cNvSpPr/>
          <p:nvPr/>
        </p:nvSpPr>
        <p:spPr>
          <a:xfrm>
            <a:off x="1295766" y="2170093"/>
            <a:ext cx="10134233" cy="3970318"/>
          </a:xfrm>
          <a:prstGeom prst="rect">
            <a:avLst/>
          </a:prstGeom>
        </p:spPr>
        <p:txBody>
          <a:bodyPr wrap="square">
            <a:spAutoFit/>
          </a:bodyPr>
          <a:lstStyle/>
          <a:p>
            <a:r>
              <a:rPr lang="en-US" sz="2800" b="1" dirty="0">
                <a:solidFill>
                  <a:schemeClr val="bg1"/>
                </a:solidFill>
              </a:rPr>
              <a:t>Lesson 1 - Create a </a:t>
            </a:r>
            <a:r>
              <a:rPr lang="en-US" sz="2800" b="1" dirty="0" err="1">
                <a:solidFill>
                  <a:schemeClr val="bg1"/>
                </a:solidFill>
              </a:rPr>
              <a:t>serverless</a:t>
            </a:r>
            <a:r>
              <a:rPr lang="en-US" sz="2800" b="1" dirty="0">
                <a:solidFill>
                  <a:schemeClr val="bg1"/>
                </a:solidFill>
              </a:rPr>
              <a:t> transcoding pipeline in AWS</a:t>
            </a:r>
          </a:p>
          <a:p>
            <a:r>
              <a:rPr lang="en-US" sz="2800" b="1" dirty="0">
                <a:solidFill>
                  <a:schemeClr val="bg1"/>
                </a:solidFill>
              </a:rPr>
              <a:t>Lesson 2 - Setup the web site &amp; user authentication (Auth0)</a:t>
            </a:r>
          </a:p>
          <a:p>
            <a:r>
              <a:rPr lang="en-US" sz="2800" b="1" dirty="0">
                <a:solidFill>
                  <a:schemeClr val="bg1"/>
                </a:solidFill>
              </a:rPr>
              <a:t>Lesson 3 - Create an API in the AWS cloud &amp; authenticate calls</a:t>
            </a:r>
          </a:p>
          <a:p>
            <a:r>
              <a:rPr lang="en-US" sz="2800" b="1" dirty="0">
                <a:solidFill>
                  <a:schemeClr val="bg1"/>
                </a:solidFill>
              </a:rPr>
              <a:t>Lesson 4 - Enable browser-based uploads of video files to S3</a:t>
            </a:r>
          </a:p>
          <a:p>
            <a:r>
              <a:rPr lang="en-US" sz="2800" b="1" dirty="0">
                <a:solidFill>
                  <a:schemeClr val="bg1"/>
                </a:solidFill>
              </a:rPr>
              <a:t>Lesson 5 - Connect firebase to list </a:t>
            </a:r>
            <a:r>
              <a:rPr lang="en-US" sz="2800" b="1" dirty="0" smtClean="0">
                <a:solidFill>
                  <a:schemeClr val="bg1"/>
                </a:solidFill>
              </a:rPr>
              <a:t>videos</a:t>
            </a:r>
          </a:p>
          <a:p>
            <a:endParaRPr lang="en-US" sz="2800" b="1" dirty="0">
              <a:solidFill>
                <a:schemeClr val="bg1"/>
              </a:solidFill>
            </a:endParaRPr>
          </a:p>
          <a:p>
            <a:r>
              <a:rPr lang="en-US" sz="2800" b="1" dirty="0" smtClean="0">
                <a:solidFill>
                  <a:schemeClr val="bg1"/>
                </a:solidFill>
              </a:rPr>
              <a:t>10 minute introduction</a:t>
            </a:r>
            <a:br>
              <a:rPr lang="en-US" sz="2800" b="1" dirty="0" smtClean="0">
                <a:solidFill>
                  <a:schemeClr val="bg1"/>
                </a:solidFill>
              </a:rPr>
            </a:br>
            <a:r>
              <a:rPr lang="en-US" sz="2800" b="1" dirty="0" smtClean="0">
                <a:solidFill>
                  <a:schemeClr val="bg1"/>
                </a:solidFill>
              </a:rPr>
              <a:t>40 minutes practical work</a:t>
            </a:r>
          </a:p>
          <a:p>
            <a:r>
              <a:rPr lang="en-US" sz="2800" b="1" dirty="0" smtClean="0">
                <a:solidFill>
                  <a:schemeClr val="bg1"/>
                </a:solidFill>
              </a:rPr>
              <a:t>10 minute debrief</a:t>
            </a:r>
            <a:endParaRPr lang="en-US" sz="2800" b="1" dirty="0">
              <a:solidFill>
                <a:schemeClr val="bg1"/>
              </a:solidFill>
            </a:endParaRPr>
          </a:p>
        </p:txBody>
      </p:sp>
    </p:spTree>
    <p:extLst>
      <p:ext uri="{BB962C8B-B14F-4D97-AF65-F5344CB8AC3E}">
        <p14:creationId xmlns:p14="http://schemas.microsoft.com/office/powerpoint/2010/main" val="308676027"/>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Oval 25"/>
          <p:cNvSpPr/>
          <p:nvPr/>
        </p:nvSpPr>
        <p:spPr>
          <a:xfrm>
            <a:off x="3155115"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3161105" y="3067104"/>
            <a:ext cx="1893467" cy="369332"/>
          </a:xfrm>
          <a:prstGeom prst="rect">
            <a:avLst/>
          </a:prstGeom>
        </p:spPr>
        <p:txBody>
          <a:bodyPr wrap="none">
            <a:spAutoFit/>
          </a:bodyPr>
          <a:lstStyle/>
          <a:p>
            <a:pPr algn="ctr"/>
            <a:r>
              <a:rPr lang="id-ID" b="1" dirty="0" smtClean="0">
                <a:solidFill>
                  <a:schemeClr val="bg1"/>
                </a:solidFill>
                <a:latin typeface="+mj-lt"/>
              </a:rPr>
              <a:t>Sam </a:t>
            </a:r>
            <a:r>
              <a:rPr lang="id-ID" b="1" dirty="0" err="1" smtClean="0">
                <a:solidFill>
                  <a:schemeClr val="bg1"/>
                </a:solidFill>
                <a:latin typeface="+mj-lt"/>
              </a:rPr>
              <a:t>Kroonenburg</a:t>
            </a:r>
            <a:endParaRPr lang="id-ID" sz="2800" b="1" dirty="0">
              <a:solidFill>
                <a:schemeClr val="bg1"/>
              </a:solidFill>
              <a:latin typeface="+mj-lt"/>
            </a:endParaRPr>
          </a:p>
        </p:txBody>
      </p:sp>
      <p:sp>
        <p:nvSpPr>
          <p:cNvPr id="28" name="Rectangle 27"/>
          <p:cNvSpPr/>
          <p:nvPr/>
        </p:nvSpPr>
        <p:spPr>
          <a:xfrm>
            <a:off x="2568780" y="3409263"/>
            <a:ext cx="3078106" cy="338554"/>
          </a:xfrm>
          <a:prstGeom prst="rect">
            <a:avLst/>
          </a:prstGeom>
        </p:spPr>
        <p:txBody>
          <a:bodyPr wrap="square">
            <a:spAutoFit/>
          </a:bodyPr>
          <a:lstStyle/>
          <a:p>
            <a:pPr algn="ctr"/>
            <a:r>
              <a:rPr lang="id-ID" sz="1600" dirty="0" smtClean="0">
                <a:solidFill>
                  <a:schemeClr val="bg1"/>
                </a:solidFill>
              </a:rPr>
              <a:t>Co-</a:t>
            </a:r>
            <a:r>
              <a:rPr lang="id-ID" sz="1600" dirty="0" err="1" smtClean="0">
                <a:solidFill>
                  <a:schemeClr val="bg1"/>
                </a:solidFill>
              </a:rPr>
              <a:t>Founder</a:t>
            </a:r>
            <a:r>
              <a:rPr lang="id-ID" sz="1600" dirty="0" smtClean="0">
                <a:solidFill>
                  <a:schemeClr val="bg1"/>
                </a:solidFill>
              </a:rPr>
              <a:t> &amp; CTO</a:t>
            </a:r>
            <a:endParaRPr lang="id-ID" sz="1600" dirty="0">
              <a:solidFill>
                <a:schemeClr val="bg1"/>
              </a:solidFill>
            </a:endParaRPr>
          </a:p>
        </p:txBody>
      </p:sp>
      <p:pic>
        <p:nvPicPr>
          <p:cNvPr id="3" name="Picture Placehold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204" r="2204"/>
          <a:stretch>
            <a:fillRect/>
          </a:stretch>
        </p:blipFill>
        <p:spPr>
          <a:xfrm>
            <a:off x="3277568" y="1161564"/>
            <a:ext cx="1660525" cy="1658937"/>
          </a:xfrm>
        </p:spPr>
      </p:pic>
      <p:sp>
        <p:nvSpPr>
          <p:cNvPr id="10" name="Oval 9"/>
          <p:cNvSpPr/>
          <p:nvPr/>
        </p:nvSpPr>
        <p:spPr>
          <a:xfrm>
            <a:off x="6825546" y="1038418"/>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ectangle 10"/>
          <p:cNvSpPr/>
          <p:nvPr/>
        </p:nvSpPr>
        <p:spPr>
          <a:xfrm>
            <a:off x="6828333" y="3067104"/>
            <a:ext cx="1899879" cy="369332"/>
          </a:xfrm>
          <a:prstGeom prst="rect">
            <a:avLst/>
          </a:prstGeom>
        </p:spPr>
        <p:txBody>
          <a:bodyPr wrap="none">
            <a:spAutoFit/>
          </a:bodyPr>
          <a:lstStyle/>
          <a:p>
            <a:pPr algn="ctr"/>
            <a:r>
              <a:rPr lang="id-ID" b="1" dirty="0" smtClean="0">
                <a:solidFill>
                  <a:schemeClr val="bg1"/>
                </a:solidFill>
                <a:latin typeface="+mj-lt"/>
              </a:rPr>
              <a:t>Peter </a:t>
            </a:r>
            <a:r>
              <a:rPr lang="id-ID" b="1" dirty="0" err="1" smtClean="0">
                <a:solidFill>
                  <a:schemeClr val="bg1"/>
                </a:solidFill>
                <a:latin typeface="+mj-lt"/>
              </a:rPr>
              <a:t>Sbarski</a:t>
            </a:r>
            <a:r>
              <a:rPr lang="id-ID" b="1" dirty="0" smtClean="0">
                <a:solidFill>
                  <a:schemeClr val="bg1"/>
                </a:solidFill>
                <a:latin typeface="+mj-lt"/>
              </a:rPr>
              <a:t>, </a:t>
            </a:r>
            <a:r>
              <a:rPr lang="id-ID" b="1" dirty="0" err="1" smtClean="0">
                <a:solidFill>
                  <a:schemeClr val="bg1"/>
                </a:solidFill>
                <a:latin typeface="+mj-lt"/>
              </a:rPr>
              <a:t>PhD</a:t>
            </a:r>
            <a:endParaRPr lang="id-ID" sz="2800" b="1" dirty="0">
              <a:solidFill>
                <a:schemeClr val="bg1"/>
              </a:solidFill>
              <a:latin typeface="+mj-lt"/>
            </a:endParaRPr>
          </a:p>
        </p:txBody>
      </p:sp>
      <p:sp>
        <p:nvSpPr>
          <p:cNvPr id="12" name="Rectangle 11"/>
          <p:cNvSpPr/>
          <p:nvPr/>
        </p:nvSpPr>
        <p:spPr>
          <a:xfrm>
            <a:off x="6239211" y="3409263"/>
            <a:ext cx="3078106" cy="338554"/>
          </a:xfrm>
          <a:prstGeom prst="rect">
            <a:avLst/>
          </a:prstGeom>
        </p:spPr>
        <p:txBody>
          <a:bodyPr wrap="square">
            <a:spAutoFit/>
          </a:bodyPr>
          <a:lstStyle/>
          <a:p>
            <a:pPr algn="ctr"/>
            <a:r>
              <a:rPr lang="id-ID" sz="1600" dirty="0" smtClean="0">
                <a:solidFill>
                  <a:schemeClr val="bg1"/>
                </a:solidFill>
              </a:rPr>
              <a:t>VP Engineering</a:t>
            </a:r>
            <a:endParaRPr lang="id-ID" sz="1600" dirty="0">
              <a:solidFill>
                <a:schemeClr val="bg1"/>
              </a:solidFill>
            </a:endParaRPr>
          </a:p>
        </p:txBody>
      </p:sp>
      <p:pic>
        <p:nvPicPr>
          <p:cNvPr id="17" name="Picture Placeholder 2"/>
          <p:cNvPicPr>
            <a:picLocks noChangeAspect="1"/>
          </p:cNvPicPr>
          <p:nvPr/>
        </p:nvPicPr>
        <p:blipFill>
          <a:blip r:embed="rId4" cstate="print">
            <a:extLst>
              <a:ext uri="{28A0092B-C50C-407E-A947-70E740481C1C}">
                <a14:useLocalDpi xmlns:a14="http://schemas.microsoft.com/office/drawing/2010/main" val="0"/>
              </a:ext>
            </a:extLst>
          </a:blip>
          <a:srcRect l="16635" r="16635"/>
          <a:stretch>
            <a:fillRect/>
          </a:stretch>
        </p:blipFill>
        <p:spPr>
          <a:xfrm>
            <a:off x="6947999" y="1161564"/>
            <a:ext cx="1660525" cy="1658937"/>
          </a:xfrm>
          <a:prstGeom prst="ellipse">
            <a:avLst/>
          </a:prstGeom>
        </p:spPr>
      </p:pic>
      <p:sp>
        <p:nvSpPr>
          <p:cNvPr id="18" name="Rectangle 17"/>
          <p:cNvSpPr/>
          <p:nvPr/>
        </p:nvSpPr>
        <p:spPr>
          <a:xfrm>
            <a:off x="2568780" y="3731063"/>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smtClean="0">
                <a:solidFill>
                  <a:schemeClr val="bg1"/>
                </a:solidFill>
              </a:rPr>
              <a:t/>
            </a:r>
            <a:br>
              <a:rPr lang="id-ID" sz="1600" dirty="0" smtClean="0">
                <a:solidFill>
                  <a:schemeClr val="bg1"/>
                </a:solidFill>
              </a:rPr>
            </a:br>
            <a:r>
              <a:rPr lang="id-ID" sz="1600" dirty="0" smtClean="0">
                <a:solidFill>
                  <a:schemeClr val="bg1"/>
                </a:solidFill>
              </a:rPr>
              <a:t>@</a:t>
            </a:r>
            <a:r>
              <a:rPr lang="id-ID" sz="1600" dirty="0" err="1" smtClean="0">
                <a:solidFill>
                  <a:schemeClr val="bg1"/>
                </a:solidFill>
              </a:rPr>
              <a:t>samkroon</a:t>
            </a:r>
            <a:endParaRPr lang="id-ID" sz="1600" dirty="0">
              <a:solidFill>
                <a:schemeClr val="bg1"/>
              </a:solidFill>
            </a:endParaRPr>
          </a:p>
        </p:txBody>
      </p:sp>
      <p:sp>
        <p:nvSpPr>
          <p:cNvPr id="19" name="Rectangle 18"/>
          <p:cNvSpPr/>
          <p:nvPr/>
        </p:nvSpPr>
        <p:spPr>
          <a:xfrm>
            <a:off x="6239211" y="3734546"/>
            <a:ext cx="3078106" cy="830997"/>
          </a:xfrm>
          <a:prstGeom prst="rect">
            <a:avLst/>
          </a:prstGeom>
        </p:spPr>
        <p:txBody>
          <a:bodyPr wrap="square">
            <a:spAutoFit/>
          </a:bodyPr>
          <a:lstStyle/>
          <a:p>
            <a:pPr algn="ctr"/>
            <a:r>
              <a:rPr lang="id-ID" sz="1600" dirty="0" err="1" smtClean="0">
                <a:solidFill>
                  <a:schemeClr val="bg1"/>
                </a:solidFill>
              </a:rPr>
              <a:t>A</a:t>
            </a:r>
            <a:r>
              <a:rPr lang="id-ID" sz="1600" dirty="0" smtClean="0">
                <a:solidFill>
                  <a:schemeClr val="bg1"/>
                </a:solidFill>
              </a:rPr>
              <a:t> </a:t>
            </a:r>
            <a:r>
              <a:rPr lang="id-ID" sz="1600" dirty="0" err="1" smtClean="0">
                <a:solidFill>
                  <a:schemeClr val="bg1"/>
                </a:solidFill>
              </a:rPr>
              <a:t>Cloud</a:t>
            </a:r>
            <a:r>
              <a:rPr lang="id-ID" sz="1600" dirty="0" smtClean="0">
                <a:solidFill>
                  <a:schemeClr val="bg1"/>
                </a:solidFill>
              </a:rPr>
              <a:t> Guru</a:t>
            </a:r>
          </a:p>
          <a:p>
            <a:pPr algn="ctr"/>
            <a:r>
              <a:rPr lang="id-ID" sz="1600" dirty="0">
                <a:solidFill>
                  <a:schemeClr val="bg1"/>
                </a:solidFill>
              </a:rPr>
              <a:t/>
            </a:r>
            <a:br>
              <a:rPr lang="id-ID" sz="1600" dirty="0">
                <a:solidFill>
                  <a:schemeClr val="bg1"/>
                </a:solidFill>
              </a:rPr>
            </a:br>
            <a:r>
              <a:rPr lang="id-ID" sz="1600" dirty="0" smtClean="0">
                <a:solidFill>
                  <a:schemeClr val="bg1"/>
                </a:solidFill>
              </a:rPr>
              <a:t>@</a:t>
            </a:r>
            <a:r>
              <a:rPr lang="id-ID" sz="1600" dirty="0" err="1" smtClean="0">
                <a:solidFill>
                  <a:schemeClr val="bg1"/>
                </a:solidFill>
              </a:rPr>
              <a:t>sbarski</a:t>
            </a:r>
            <a:endParaRPr lang="id-ID" sz="1600" dirty="0">
              <a:solidFill>
                <a:schemeClr val="bg1"/>
              </a:solidFill>
            </a:endParaRPr>
          </a:p>
        </p:txBody>
      </p:sp>
    </p:spTree>
    <p:extLst>
      <p:ext uri="{BB962C8B-B14F-4D97-AF65-F5344CB8AC3E}">
        <p14:creationId xmlns:p14="http://schemas.microsoft.com/office/powerpoint/2010/main" val="1899890269"/>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1250"/>
                                        <p:tgtEl>
                                          <p:spTgt spid="26"/>
                                        </p:tgtEl>
                                      </p:cBhvr>
                                    </p:animEffect>
                                  </p:childTnLst>
                                </p:cTn>
                              </p:par>
                            </p:childTnLst>
                          </p:cTn>
                        </p:par>
                        <p:par>
                          <p:cTn id="8" fill="hold">
                            <p:stCondLst>
                              <p:cond delay="12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2250"/>
                            </p:stCondLst>
                            <p:childTnLst>
                              <p:par>
                                <p:cTn id="17" presetID="21"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1250"/>
                                        <p:tgtEl>
                                          <p:spTgt spid="1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40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45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50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p:bldP spid="10" grpId="0" animBg="1"/>
      <p:bldP spid="11" grpId="0"/>
      <p:bldP spid="12"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9714" b="9714"/>
          <a:stretch>
            <a:fillRect/>
          </a:stretch>
        </p:blipFill>
        <p:spPr/>
      </p:pic>
      <p:sp>
        <p:nvSpPr>
          <p:cNvPr id="52" name="TextBox 51"/>
          <p:cNvSpPr txBox="1"/>
          <p:nvPr/>
        </p:nvSpPr>
        <p:spPr>
          <a:xfrm>
            <a:off x="1797430" y="680759"/>
            <a:ext cx="8597226" cy="830997"/>
          </a:xfrm>
          <a:prstGeom prst="rect">
            <a:avLst/>
          </a:prstGeom>
          <a:noFill/>
        </p:spPr>
        <p:txBody>
          <a:bodyPr wrap="none" rtlCol="0">
            <a:spAutoFit/>
          </a:bodyPr>
          <a:lstStyle/>
          <a:p>
            <a:pPr algn="ctr"/>
            <a:r>
              <a:rPr lang="id-ID" sz="4800" dirty="0" err="1" smtClean="0">
                <a:solidFill>
                  <a:schemeClr val="bg1"/>
                </a:solidFill>
                <a:latin typeface="+mj-lt"/>
              </a:rPr>
              <a:t>Serverless</a:t>
            </a:r>
            <a:r>
              <a:rPr lang="id-ID" sz="4800" dirty="0" smtClean="0">
                <a:solidFill>
                  <a:schemeClr val="bg1"/>
                </a:solidFill>
                <a:latin typeface="+mj-lt"/>
              </a:rPr>
              <a:t> </a:t>
            </a:r>
            <a:r>
              <a:rPr lang="id-ID" sz="4800" dirty="0" err="1" smtClean="0">
                <a:solidFill>
                  <a:schemeClr val="bg1"/>
                </a:solidFill>
                <a:latin typeface="+mj-lt"/>
              </a:rPr>
              <a:t>is</a:t>
            </a:r>
            <a:r>
              <a:rPr lang="id-ID" sz="4800" dirty="0" smtClean="0">
                <a:solidFill>
                  <a:schemeClr val="bg1"/>
                </a:solidFill>
                <a:latin typeface="+mj-lt"/>
              </a:rPr>
              <a:t> </a:t>
            </a:r>
            <a:r>
              <a:rPr lang="id-ID" sz="4800" dirty="0" err="1" smtClean="0">
                <a:solidFill>
                  <a:schemeClr val="bg1"/>
                </a:solidFill>
                <a:latin typeface="+mj-lt"/>
              </a:rPr>
              <a:t>blowing</a:t>
            </a:r>
            <a:r>
              <a:rPr lang="id-ID" sz="4800" dirty="0" smtClean="0">
                <a:solidFill>
                  <a:schemeClr val="bg1"/>
                </a:solidFill>
                <a:latin typeface="+mj-lt"/>
              </a:rPr>
              <a:t> </a:t>
            </a:r>
            <a:r>
              <a:rPr lang="id-ID" sz="4800" dirty="0" err="1" smtClean="0">
                <a:solidFill>
                  <a:schemeClr val="bg1"/>
                </a:solidFill>
                <a:latin typeface="+mj-lt"/>
              </a:rPr>
              <a:t>up</a:t>
            </a:r>
            <a:r>
              <a:rPr lang="id-ID" sz="4800" dirty="0" smtClean="0">
                <a:solidFill>
                  <a:schemeClr val="bg1"/>
                </a:solidFill>
                <a:latin typeface="+mj-lt"/>
              </a:rPr>
              <a:t> </a:t>
            </a:r>
            <a:r>
              <a:rPr lang="id-ID" sz="4800" dirty="0" err="1" smtClean="0">
                <a:solidFill>
                  <a:schemeClr val="bg1"/>
                </a:solidFill>
                <a:latin typeface="+mj-lt"/>
              </a:rPr>
              <a:t>right</a:t>
            </a:r>
            <a:r>
              <a:rPr lang="id-ID" sz="4800" dirty="0" smtClean="0">
                <a:solidFill>
                  <a:schemeClr val="bg1"/>
                </a:solidFill>
                <a:latin typeface="+mj-lt"/>
              </a:rPr>
              <a:t> </a:t>
            </a:r>
            <a:r>
              <a:rPr lang="id-ID" sz="4800" dirty="0" err="1" smtClean="0">
                <a:solidFill>
                  <a:schemeClr val="bg1"/>
                </a:solidFill>
                <a:latin typeface="+mj-lt"/>
              </a:rPr>
              <a:t>now</a:t>
            </a:r>
            <a:endParaRPr lang="en-US" sz="4800" dirty="0">
              <a:solidFill>
                <a:schemeClr val="bg1"/>
              </a:solidFill>
              <a:latin typeface="+mj-lt"/>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55364" y="1858297"/>
            <a:ext cx="5081272" cy="4032890"/>
          </a:xfrm>
          <a:prstGeom prst="rect">
            <a:avLst/>
          </a:prstGeom>
        </p:spPr>
      </p:pic>
    </p:spTree>
    <p:extLst>
      <p:ext uri="{BB962C8B-B14F-4D97-AF65-F5344CB8AC3E}">
        <p14:creationId xmlns:p14="http://schemas.microsoft.com/office/powerpoint/2010/main" val="1928862891"/>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285491" y="902452"/>
            <a:ext cx="4424609" cy="769441"/>
          </a:xfrm>
          <a:prstGeom prst="rect">
            <a:avLst/>
          </a:prstGeom>
          <a:noFill/>
        </p:spPr>
        <p:txBody>
          <a:bodyPr wrap="none" rtlCol="0">
            <a:spAutoFit/>
          </a:bodyPr>
          <a:lstStyle/>
          <a:p>
            <a:r>
              <a:rPr lang="id-ID" sz="4400" dirty="0" err="1" smtClean="0">
                <a:solidFill>
                  <a:schemeClr val="bg1"/>
                </a:solidFill>
                <a:latin typeface="+mj-lt"/>
                <a:ea typeface="Open Sans" panose="020B0606030504020204" pitchFamily="34" charset="0"/>
                <a:cs typeface="Open Sans" panose="020B0606030504020204" pitchFamily="34" charset="0"/>
              </a:rPr>
              <a:t>What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is</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6287" y="1033081"/>
            <a:ext cx="5681064" cy="4169168"/>
          </a:xfrm>
          <a:prstGeom prst="rect">
            <a:avLst/>
          </a:prstGeom>
        </p:spPr>
      </p:pic>
    </p:spTree>
    <p:extLst>
      <p:ext uri="{BB962C8B-B14F-4D97-AF65-F5344CB8AC3E}">
        <p14:creationId xmlns:p14="http://schemas.microsoft.com/office/powerpoint/2010/main" val="1487223340"/>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4" name="TextBox 23"/>
          <p:cNvSpPr txBox="1"/>
          <p:nvPr/>
        </p:nvSpPr>
        <p:spPr>
          <a:xfrm>
            <a:off x="1110464" y="150457"/>
            <a:ext cx="4902304" cy="769441"/>
          </a:xfrm>
          <a:prstGeom prst="rect">
            <a:avLst/>
          </a:prstGeom>
          <a:noFill/>
        </p:spPr>
        <p:txBody>
          <a:bodyPr wrap="none" rtlCol="0">
            <a:spAutoFit/>
          </a:bodyPr>
          <a:lstStyle/>
          <a:p>
            <a:r>
              <a:rPr lang="id-ID" sz="4400" dirty="0" smtClean="0">
                <a:solidFill>
                  <a:schemeClr val="bg1"/>
                </a:solidFill>
                <a:latin typeface="+mj-lt"/>
                <a:ea typeface="Open Sans" panose="020B0606030504020204" pitchFamily="34" charset="0"/>
                <a:cs typeface="Open Sans" panose="020B0606030504020204" pitchFamily="34" charset="0"/>
              </a:rPr>
              <a:t>Is </a:t>
            </a:r>
            <a:r>
              <a:rPr lang="id-ID" sz="4400" dirty="0" err="1" smtClean="0">
                <a:solidFill>
                  <a:schemeClr val="bg1"/>
                </a:solidFill>
                <a:latin typeface="+mj-lt"/>
                <a:ea typeface="Open Sans" panose="020B0606030504020204" pitchFamily="34" charset="0"/>
                <a:cs typeface="Open Sans" panose="020B0606030504020204" pitchFamily="34" charset="0"/>
              </a:rPr>
              <a:t>it</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really</a:t>
            </a:r>
            <a:r>
              <a:rPr lang="id-ID" sz="4400" dirty="0" smtClean="0">
                <a:solidFill>
                  <a:schemeClr val="bg1"/>
                </a:solidFill>
                <a:latin typeface="+mj-lt"/>
                <a:ea typeface="Open Sans" panose="020B0606030504020204" pitchFamily="34" charset="0"/>
                <a:cs typeface="Open Sans" panose="020B0606030504020204" pitchFamily="34" charset="0"/>
              </a:rPr>
              <a:t> </a:t>
            </a:r>
            <a:r>
              <a:rPr lang="id-ID" sz="4400" dirty="0" err="1" smtClean="0">
                <a:solidFill>
                  <a:schemeClr val="bg1"/>
                </a:solidFill>
                <a:latin typeface="+mj-lt"/>
                <a:ea typeface="Open Sans" panose="020B0606030504020204" pitchFamily="34" charset="0"/>
                <a:cs typeface="Open Sans" panose="020B0606030504020204" pitchFamily="34" charset="0"/>
              </a:rPr>
              <a:t>serverless</a:t>
            </a:r>
            <a:r>
              <a:rPr lang="id-ID" sz="4400" dirty="0" smtClean="0">
                <a:solidFill>
                  <a:schemeClr val="bg1"/>
                </a:solidFill>
                <a:latin typeface="+mj-lt"/>
                <a:ea typeface="Open Sans" panose="020B0606030504020204" pitchFamily="34" charset="0"/>
                <a:cs typeface="Open Sans" panose="020B0606030504020204" pitchFamily="34" charset="0"/>
              </a:rPr>
              <a:t>?</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26" name="Freeform 19"/>
          <p:cNvSpPr>
            <a:spLocks noEditPoints="1"/>
          </p:cNvSpPr>
          <p:nvPr/>
        </p:nvSpPr>
        <p:spPr bwMode="auto">
          <a:xfrm>
            <a:off x="4697289" y="5678183"/>
            <a:ext cx="765424" cy="552029"/>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23" name="Freeform 22"/>
          <p:cNvSpPr/>
          <p:nvPr/>
        </p:nvSpPr>
        <p:spPr>
          <a:xfrm rot="11660726">
            <a:off x="1239409" y="3121344"/>
            <a:ext cx="971999" cy="971999"/>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25" name="Freeform 24"/>
          <p:cNvSpPr/>
          <p:nvPr/>
        </p:nvSpPr>
        <p:spPr>
          <a:xfrm rot="11660726">
            <a:off x="1236840" y="2032103"/>
            <a:ext cx="972000" cy="97200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27" name="Freeform 26"/>
          <p:cNvSpPr/>
          <p:nvPr/>
        </p:nvSpPr>
        <p:spPr>
          <a:xfrm rot="11660726">
            <a:off x="1212234" y="989279"/>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28" name="Rectangle 27"/>
          <p:cNvSpPr/>
          <p:nvPr/>
        </p:nvSpPr>
        <p:spPr>
          <a:xfrm>
            <a:off x="2296805" y="1278150"/>
            <a:ext cx="7863194"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takes care of provisioning and management of servers.</a:t>
            </a:r>
            <a:endParaRPr lang="id-ID" sz="2400" b="1" dirty="0">
              <a:solidFill>
                <a:schemeClr val="accent2"/>
              </a:solidFill>
              <a:latin typeface="Source Sans Pro Light" panose="020B0403030403020204" pitchFamily="34" charset="0"/>
            </a:endParaRPr>
          </a:p>
        </p:txBody>
      </p:sp>
      <p:sp>
        <p:nvSpPr>
          <p:cNvPr id="29" name="Rectangle 28"/>
          <p:cNvSpPr/>
          <p:nvPr/>
        </p:nvSpPr>
        <p:spPr>
          <a:xfrm>
            <a:off x="2307949" y="2338361"/>
            <a:ext cx="8871457"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Vendor is responsible for capacity provisioning and automated scaling.</a:t>
            </a:r>
            <a:endParaRPr lang="id-ID" sz="2400" b="1" dirty="0">
              <a:solidFill>
                <a:schemeClr val="accent2"/>
              </a:solidFill>
              <a:latin typeface="Source Sans Pro Light" panose="020B0403030403020204" pitchFamily="34" charset="0"/>
            </a:endParaRPr>
          </a:p>
        </p:txBody>
      </p:sp>
      <p:sp>
        <p:nvSpPr>
          <p:cNvPr id="30" name="Rectangle 29"/>
          <p:cNvSpPr/>
          <p:nvPr/>
        </p:nvSpPr>
        <p:spPr>
          <a:xfrm>
            <a:off x="2296804" y="3377395"/>
            <a:ext cx="9493853" cy="461665"/>
          </a:xfrm>
          <a:prstGeom prst="rect">
            <a:avLst/>
          </a:prstGeom>
        </p:spPr>
        <p:txBody>
          <a:bodyPr wrap="square">
            <a:spAutoFit/>
          </a:bodyPr>
          <a:lstStyle/>
          <a:p>
            <a:pPr algn="ctr"/>
            <a:r>
              <a:rPr lang="en-AU" sz="2400" b="1" dirty="0" smtClean="0">
                <a:solidFill>
                  <a:schemeClr val="bg1">
                    <a:lumMod val="95000"/>
                  </a:schemeClr>
                </a:solidFill>
                <a:latin typeface="Source Sans Pro Light" panose="020B0403030403020204" pitchFamily="34" charset="0"/>
              </a:rPr>
              <a:t>Moving away from servers and infrastructure </a:t>
            </a:r>
            <a:r>
              <a:rPr lang="en-AU" sz="2400" b="1" smtClean="0">
                <a:solidFill>
                  <a:schemeClr val="bg1">
                    <a:lumMod val="95000"/>
                  </a:schemeClr>
                </a:solidFill>
                <a:latin typeface="Source Sans Pro Light" panose="020B0403030403020204" pitchFamily="34" charset="0"/>
              </a:rPr>
              <a:t>concerns should be your goal.</a:t>
            </a:r>
            <a:endParaRPr lang="id-ID" sz="2400" b="1" dirty="0">
              <a:solidFill>
                <a:schemeClr val="accent2"/>
              </a:solidFill>
              <a:latin typeface="Source Sans Pro Light" panose="020B0403030403020204" pitchFamily="34" charset="0"/>
            </a:endParaRPr>
          </a:p>
        </p:txBody>
      </p:sp>
    </p:spTree>
    <p:extLst>
      <p:ext uri="{BB962C8B-B14F-4D97-AF65-F5344CB8AC3E}">
        <p14:creationId xmlns:p14="http://schemas.microsoft.com/office/powerpoint/2010/main" val="1328201664"/>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2" presetClass="entr" presetSubtype="4"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down)">
                                      <p:cBhvr>
                                        <p:cTn id="41" dur="500"/>
                                        <p:tgtEl>
                                          <p:spTgt spid="78"/>
                                        </p:tgtEl>
                                      </p:cBhvr>
                                    </p:animEffect>
                                  </p:childTnLst>
                                </p:cTn>
                              </p:par>
                            </p:childTnLst>
                          </p:cTn>
                        </p:par>
                        <p:par>
                          <p:cTn id="42" fill="hold">
                            <p:stCondLst>
                              <p:cond delay="4000"/>
                            </p:stCondLst>
                            <p:childTnLst>
                              <p:par>
                                <p:cTn id="43" presetID="22" presetClass="entr" presetSubtype="2" fill="hold" nodeType="after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wipe(right)">
                                      <p:cBhvr>
                                        <p:cTn id="45" dur="500"/>
                                        <p:tgtEl>
                                          <p:spTgt spid="76"/>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81"/>
                                        </p:tgtEl>
                                        <p:attrNameLst>
                                          <p:attrName>style.visibility</p:attrName>
                                        </p:attrNameLst>
                                      </p:cBhvr>
                                      <p:to>
                                        <p:strVal val="visible"/>
                                      </p:to>
                                    </p:set>
                                    <p:animEffect transition="in" filter="wipe(down)">
                                      <p:cBhvr>
                                        <p:cTn id="49" dur="500"/>
                                        <p:tgtEl>
                                          <p:spTgt spid="81"/>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 grpId="0" animBg="1"/>
      <p:bldP spid="45" grpId="0" animBg="1"/>
      <p:bldP spid="46" grpId="0" animBg="1"/>
      <p:bldP spid="47" grpId="0" animBg="1"/>
      <p:bldP spid="48" grpId="0" animBg="1"/>
      <p:bldP spid="4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1" name="Rectangle 40"/>
          <p:cNvSpPr/>
          <p:nvPr/>
        </p:nvSpPr>
        <p:spPr>
          <a:xfrm>
            <a:off x="0" y="6283842"/>
            <a:ext cx="12192000" cy="574158"/>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Freeform 150"/>
          <p:cNvSpPr/>
          <p:nvPr/>
        </p:nvSpPr>
        <p:spPr>
          <a:xfrm>
            <a:off x="5613739"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Freeform 149"/>
          <p:cNvSpPr/>
          <p:nvPr/>
        </p:nvSpPr>
        <p:spPr>
          <a:xfrm>
            <a:off x="5896116"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Freeform 148"/>
          <p:cNvSpPr/>
          <p:nvPr/>
        </p:nvSpPr>
        <p:spPr>
          <a:xfrm>
            <a:off x="6199748"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p:cNvSpPr txBox="1"/>
          <p:nvPr/>
        </p:nvSpPr>
        <p:spPr>
          <a:xfrm>
            <a:off x="3229736" y="680759"/>
            <a:ext cx="5732660" cy="830997"/>
          </a:xfrm>
          <a:prstGeom prst="rect">
            <a:avLst/>
          </a:prstGeom>
          <a:noFill/>
        </p:spPr>
        <p:txBody>
          <a:bodyPr wrap="none" rtlCol="0">
            <a:spAutoFit/>
          </a:bodyPr>
          <a:lstStyle/>
          <a:p>
            <a:pPr algn="ctr"/>
            <a:r>
              <a:rPr lang="id-ID" sz="4800" dirty="0" err="1" smtClean="0">
                <a:solidFill>
                  <a:schemeClr val="bg1"/>
                </a:solidFill>
                <a:latin typeface="+mj-lt"/>
              </a:rPr>
              <a:t>A</a:t>
            </a:r>
            <a:r>
              <a:rPr lang="id-ID" sz="4800" dirty="0" smtClean="0">
                <a:solidFill>
                  <a:schemeClr val="bg1"/>
                </a:solidFill>
                <a:latin typeface="+mj-lt"/>
              </a:rPr>
              <a:t> </a:t>
            </a:r>
            <a:r>
              <a:rPr lang="id-ID" sz="4800" dirty="0" err="1" smtClean="0">
                <a:solidFill>
                  <a:schemeClr val="bg1"/>
                </a:solidFill>
                <a:latin typeface="+mj-lt"/>
              </a:rPr>
              <a:t>brief</a:t>
            </a:r>
            <a:r>
              <a:rPr lang="id-ID" sz="4800" dirty="0" smtClean="0">
                <a:solidFill>
                  <a:schemeClr val="bg1"/>
                </a:solidFill>
                <a:latin typeface="+mj-lt"/>
              </a:rPr>
              <a:t> </a:t>
            </a:r>
            <a:r>
              <a:rPr lang="id-ID" sz="4800" dirty="0" err="1" smtClean="0">
                <a:solidFill>
                  <a:schemeClr val="bg1"/>
                </a:solidFill>
                <a:latin typeface="+mj-lt"/>
              </a:rPr>
              <a:t>history</a:t>
            </a:r>
            <a:r>
              <a:rPr lang="id-ID" sz="4800" dirty="0" smtClean="0">
                <a:solidFill>
                  <a:schemeClr val="bg1"/>
                </a:solidFill>
                <a:latin typeface="+mj-lt"/>
              </a:rPr>
              <a:t> </a:t>
            </a:r>
            <a:r>
              <a:rPr lang="id-ID" sz="4800" dirty="0" err="1" smtClean="0">
                <a:solidFill>
                  <a:schemeClr val="bg1"/>
                </a:solidFill>
                <a:latin typeface="+mj-lt"/>
              </a:rPr>
              <a:t>of</a:t>
            </a:r>
            <a:r>
              <a:rPr lang="id-ID" sz="4800" dirty="0" smtClean="0">
                <a:solidFill>
                  <a:schemeClr val="bg1"/>
                </a:solidFill>
                <a:latin typeface="+mj-lt"/>
              </a:rPr>
              <a:t> </a:t>
            </a:r>
            <a:r>
              <a:rPr lang="id-ID" sz="4800" dirty="0" err="1" smtClean="0">
                <a:solidFill>
                  <a:schemeClr val="bg1"/>
                </a:solidFill>
                <a:latin typeface="+mj-lt"/>
              </a:rPr>
              <a:t>cloud</a:t>
            </a:r>
            <a:endParaRPr lang="en-US" sz="4800" dirty="0">
              <a:solidFill>
                <a:schemeClr val="bg1"/>
              </a:solidFill>
              <a:latin typeface="+mj-lt"/>
            </a:endParaRPr>
          </a:p>
        </p:txBody>
      </p:sp>
      <p:grpSp>
        <p:nvGrpSpPr>
          <p:cNvPr id="60" name="Group 59"/>
          <p:cNvGrpSpPr/>
          <p:nvPr/>
        </p:nvGrpSpPr>
        <p:grpSpPr>
          <a:xfrm>
            <a:off x="10774771" y="2376847"/>
            <a:ext cx="1417229" cy="4481153"/>
            <a:chOff x="10774771" y="2376847"/>
            <a:chExt cx="1417229" cy="4481153"/>
          </a:xfrm>
        </p:grpSpPr>
        <p:sp>
          <p:nvSpPr>
            <p:cNvPr id="9" name="Rectangle 5"/>
            <p:cNvSpPr>
              <a:spLocks noChangeArrowheads="1"/>
            </p:cNvSpPr>
            <p:nvPr/>
          </p:nvSpPr>
          <p:spPr bwMode="auto">
            <a:xfrm>
              <a:off x="11245724" y="2923196"/>
              <a:ext cx="946276" cy="3934804"/>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a:off x="10774771" y="2376847"/>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a:off x="10774771" y="2376847"/>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10774771" y="2641280"/>
              <a:ext cx="470953" cy="638135"/>
            </a:xfrm>
            <a:custGeom>
              <a:avLst/>
              <a:gdLst>
                <a:gd name="T0" fmla="*/ 431 w 431"/>
                <a:gd name="T1" fmla="*/ 499 h 584"/>
                <a:gd name="T2" fmla="*/ 0 w 431"/>
                <a:gd name="T3" fmla="*/ 0 h 584"/>
                <a:gd name="T4" fmla="*/ 0 w 431"/>
                <a:gd name="T5" fmla="*/ 85 h 584"/>
                <a:gd name="T6" fmla="*/ 431 w 431"/>
                <a:gd name="T7" fmla="*/ 584 h 584"/>
                <a:gd name="T8" fmla="*/ 431 w 431"/>
                <a:gd name="T9" fmla="*/ 499 h 584"/>
              </a:gdLst>
              <a:ahLst/>
              <a:cxnLst>
                <a:cxn ang="0">
                  <a:pos x="T0" y="T1"/>
                </a:cxn>
                <a:cxn ang="0">
                  <a:pos x="T2" y="T3"/>
                </a:cxn>
                <a:cxn ang="0">
                  <a:pos x="T4" y="T5"/>
                </a:cxn>
                <a:cxn ang="0">
                  <a:pos x="T6" y="T7"/>
                </a:cxn>
                <a:cxn ang="0">
                  <a:pos x="T8" y="T9"/>
                </a:cxn>
              </a:cxnLst>
              <a:rect l="0" t="0" r="r" b="b"/>
              <a:pathLst>
                <a:path w="431" h="584">
                  <a:moveTo>
                    <a:pt x="431" y="499"/>
                  </a:moveTo>
                  <a:lnTo>
                    <a:pt x="0" y="0"/>
                  </a:lnTo>
                  <a:lnTo>
                    <a:pt x="0" y="85"/>
                  </a:lnTo>
                  <a:lnTo>
                    <a:pt x="431" y="584"/>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9"/>
            <p:cNvSpPr>
              <a:spLocks/>
            </p:cNvSpPr>
            <p:nvPr/>
          </p:nvSpPr>
          <p:spPr bwMode="auto">
            <a:xfrm>
              <a:off x="11245724" y="3088193"/>
              <a:ext cx="640321" cy="289565"/>
            </a:xfrm>
            <a:custGeom>
              <a:avLst/>
              <a:gdLst>
                <a:gd name="T0" fmla="*/ 0 w 586"/>
                <a:gd name="T1" fmla="*/ 90 h 265"/>
                <a:gd name="T2" fmla="*/ 419 w 586"/>
                <a:gd name="T3" fmla="*/ 90 h 265"/>
                <a:gd name="T4" fmla="*/ 419 w 586"/>
                <a:gd name="T5" fmla="*/ 0 h 265"/>
                <a:gd name="T6" fmla="*/ 586 w 586"/>
                <a:gd name="T7" fmla="*/ 133 h 265"/>
                <a:gd name="T8" fmla="*/ 419 w 586"/>
                <a:gd name="T9" fmla="*/ 265 h 265"/>
                <a:gd name="T10" fmla="*/ 419 w 586"/>
                <a:gd name="T11" fmla="*/ 175 h 265"/>
                <a:gd name="T12" fmla="*/ 0 w 586"/>
                <a:gd name="T13" fmla="*/ 175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9828495" y="2930844"/>
            <a:ext cx="1417229" cy="3927156"/>
            <a:chOff x="9828495" y="2930844"/>
            <a:chExt cx="1417229" cy="3927156"/>
          </a:xfrm>
        </p:grpSpPr>
        <p:sp>
          <p:nvSpPr>
            <p:cNvPr id="14" name="Rectangle 10"/>
            <p:cNvSpPr>
              <a:spLocks noChangeArrowheads="1"/>
            </p:cNvSpPr>
            <p:nvPr/>
          </p:nvSpPr>
          <p:spPr bwMode="auto">
            <a:xfrm>
              <a:off x="10301633" y="3476101"/>
              <a:ext cx="944091" cy="338189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1"/>
            <p:cNvSpPr>
              <a:spLocks/>
            </p:cNvSpPr>
            <p:nvPr/>
          </p:nvSpPr>
          <p:spPr bwMode="auto">
            <a:xfrm>
              <a:off x="9828495" y="2930844"/>
              <a:ext cx="473138" cy="1098161"/>
            </a:xfrm>
            <a:custGeom>
              <a:avLst/>
              <a:gdLst>
                <a:gd name="T0" fmla="*/ 433 w 433"/>
                <a:gd name="T1" fmla="*/ 499 h 1005"/>
                <a:gd name="T2" fmla="*/ 0 w 433"/>
                <a:gd name="T3" fmla="*/ 0 h 1005"/>
                <a:gd name="T4" fmla="*/ 0 w 433"/>
                <a:gd name="T5" fmla="*/ 506 h 1005"/>
                <a:gd name="T6" fmla="*/ 433 w 433"/>
                <a:gd name="T7" fmla="*/ 1005 h 1005"/>
                <a:gd name="T8" fmla="*/ 433 w 433"/>
                <a:gd name="T9" fmla="*/ 499 h 1005"/>
              </a:gdLst>
              <a:ahLst/>
              <a:cxnLst>
                <a:cxn ang="0">
                  <a:pos x="T0" y="T1"/>
                </a:cxn>
                <a:cxn ang="0">
                  <a:pos x="T2" y="T3"/>
                </a:cxn>
                <a:cxn ang="0">
                  <a:pos x="T4" y="T5"/>
                </a:cxn>
                <a:cxn ang="0">
                  <a:pos x="T6" y="T7"/>
                </a:cxn>
                <a:cxn ang="0">
                  <a:pos x="T8" y="T9"/>
                </a:cxn>
              </a:cxnLst>
              <a:rect l="0" t="0" r="r" b="b"/>
              <a:pathLst>
                <a:path w="433" h="1005">
                  <a:moveTo>
                    <a:pt x="433" y="499"/>
                  </a:moveTo>
                  <a:lnTo>
                    <a:pt x="0" y="0"/>
                  </a:lnTo>
                  <a:lnTo>
                    <a:pt x="0" y="506"/>
                  </a:lnTo>
                  <a:lnTo>
                    <a:pt x="433" y="1005"/>
                  </a:lnTo>
                  <a:lnTo>
                    <a:pt x="433" y="49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2"/>
            <p:cNvSpPr>
              <a:spLocks/>
            </p:cNvSpPr>
            <p:nvPr/>
          </p:nvSpPr>
          <p:spPr bwMode="auto">
            <a:xfrm>
              <a:off x="9828495" y="2930844"/>
              <a:ext cx="1417229" cy="545256"/>
            </a:xfrm>
            <a:custGeom>
              <a:avLst/>
              <a:gdLst>
                <a:gd name="T0" fmla="*/ 866 w 1297"/>
                <a:gd name="T1" fmla="*/ 0 h 499"/>
                <a:gd name="T2" fmla="*/ 0 w 1297"/>
                <a:gd name="T3" fmla="*/ 0 h 499"/>
                <a:gd name="T4" fmla="*/ 433 w 1297"/>
                <a:gd name="T5" fmla="*/ 499 h 499"/>
                <a:gd name="T6" fmla="*/ 1297 w 1297"/>
                <a:gd name="T7" fmla="*/ 499 h 499"/>
                <a:gd name="T8" fmla="*/ 866 w 1297"/>
                <a:gd name="T9" fmla="*/ 0 h 499"/>
              </a:gdLst>
              <a:ahLst/>
              <a:cxnLst>
                <a:cxn ang="0">
                  <a:pos x="T0" y="T1"/>
                </a:cxn>
                <a:cxn ang="0">
                  <a:pos x="T2" y="T3"/>
                </a:cxn>
                <a:cxn ang="0">
                  <a:pos x="T4" y="T5"/>
                </a:cxn>
                <a:cxn ang="0">
                  <a:pos x="T6" y="T7"/>
                </a:cxn>
                <a:cxn ang="0">
                  <a:pos x="T8" y="T9"/>
                </a:cxn>
              </a:cxnLst>
              <a:rect l="0" t="0" r="r" b="b"/>
              <a:pathLst>
                <a:path w="1297" h="499">
                  <a:moveTo>
                    <a:pt x="866" y="0"/>
                  </a:moveTo>
                  <a:lnTo>
                    <a:pt x="0" y="0"/>
                  </a:lnTo>
                  <a:lnTo>
                    <a:pt x="433" y="499"/>
                  </a:lnTo>
                  <a:lnTo>
                    <a:pt x="1297" y="499"/>
                  </a:lnTo>
                  <a:lnTo>
                    <a:pt x="866"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3"/>
            <p:cNvSpPr>
              <a:spLocks/>
            </p:cNvSpPr>
            <p:nvPr/>
          </p:nvSpPr>
          <p:spPr bwMode="auto">
            <a:xfrm>
              <a:off x="9828495" y="3194185"/>
              <a:ext cx="473138" cy="638135"/>
            </a:xfrm>
            <a:custGeom>
              <a:avLst/>
              <a:gdLst>
                <a:gd name="T0" fmla="*/ 433 w 433"/>
                <a:gd name="T1" fmla="*/ 499 h 584"/>
                <a:gd name="T2" fmla="*/ 0 w 433"/>
                <a:gd name="T3" fmla="*/ 0 h 584"/>
                <a:gd name="T4" fmla="*/ 0 w 433"/>
                <a:gd name="T5" fmla="*/ 88 h 584"/>
                <a:gd name="T6" fmla="*/ 433 w 433"/>
                <a:gd name="T7" fmla="*/ 584 h 584"/>
                <a:gd name="T8" fmla="*/ 433 w 433"/>
                <a:gd name="T9" fmla="*/ 499 h 584"/>
              </a:gdLst>
              <a:ahLst/>
              <a:cxnLst>
                <a:cxn ang="0">
                  <a:pos x="T0" y="T1"/>
                </a:cxn>
                <a:cxn ang="0">
                  <a:pos x="T2" y="T3"/>
                </a:cxn>
                <a:cxn ang="0">
                  <a:pos x="T4" y="T5"/>
                </a:cxn>
                <a:cxn ang="0">
                  <a:pos x="T6" y="T7"/>
                </a:cxn>
                <a:cxn ang="0">
                  <a:pos x="T8" y="T9"/>
                </a:cxn>
              </a:cxnLst>
              <a:rect l="0" t="0" r="r" b="b"/>
              <a:pathLst>
                <a:path w="433" h="584">
                  <a:moveTo>
                    <a:pt x="433" y="499"/>
                  </a:moveTo>
                  <a:lnTo>
                    <a:pt x="0" y="0"/>
                  </a:lnTo>
                  <a:lnTo>
                    <a:pt x="0" y="88"/>
                  </a:lnTo>
                  <a:lnTo>
                    <a:pt x="433" y="584"/>
                  </a:lnTo>
                  <a:lnTo>
                    <a:pt x="433"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10301633" y="3641098"/>
              <a:ext cx="641414" cy="289565"/>
            </a:xfrm>
            <a:custGeom>
              <a:avLst/>
              <a:gdLst>
                <a:gd name="T0" fmla="*/ 0 w 587"/>
                <a:gd name="T1" fmla="*/ 90 h 265"/>
                <a:gd name="T2" fmla="*/ 419 w 587"/>
                <a:gd name="T3" fmla="*/ 90 h 265"/>
                <a:gd name="T4" fmla="*/ 419 w 587"/>
                <a:gd name="T5" fmla="*/ 0 h 265"/>
                <a:gd name="T6" fmla="*/ 587 w 587"/>
                <a:gd name="T7" fmla="*/ 133 h 265"/>
                <a:gd name="T8" fmla="*/ 419 w 587"/>
                <a:gd name="T9" fmla="*/ 265 h 265"/>
                <a:gd name="T10" fmla="*/ 419 w 587"/>
                <a:gd name="T11" fmla="*/ 175 h 265"/>
                <a:gd name="T12" fmla="*/ 0 w 587"/>
                <a:gd name="T13" fmla="*/ 175 h 265"/>
                <a:gd name="T14" fmla="*/ 0 w 587"/>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5">
                  <a:moveTo>
                    <a:pt x="0" y="90"/>
                  </a:moveTo>
                  <a:lnTo>
                    <a:pt x="419" y="90"/>
                  </a:lnTo>
                  <a:lnTo>
                    <a:pt x="419" y="0"/>
                  </a:lnTo>
                  <a:lnTo>
                    <a:pt x="587"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8885497" y="3483749"/>
            <a:ext cx="1416136" cy="3374251"/>
            <a:chOff x="8885497" y="3483749"/>
            <a:chExt cx="1416136" cy="3374251"/>
          </a:xfrm>
        </p:grpSpPr>
        <p:sp>
          <p:nvSpPr>
            <p:cNvPr id="20" name="Freeform 15"/>
            <p:cNvSpPr>
              <a:spLocks/>
            </p:cNvSpPr>
            <p:nvPr/>
          </p:nvSpPr>
          <p:spPr bwMode="auto">
            <a:xfrm>
              <a:off x="8885497" y="3483749"/>
              <a:ext cx="473138" cy="1099254"/>
            </a:xfrm>
            <a:custGeom>
              <a:avLst/>
              <a:gdLst>
                <a:gd name="T0" fmla="*/ 433 w 433"/>
                <a:gd name="T1" fmla="*/ 499 h 1006"/>
                <a:gd name="T2" fmla="*/ 0 w 433"/>
                <a:gd name="T3" fmla="*/ 0 h 1006"/>
                <a:gd name="T4" fmla="*/ 0 w 433"/>
                <a:gd name="T5" fmla="*/ 506 h 1006"/>
                <a:gd name="T6" fmla="*/ 433 w 433"/>
                <a:gd name="T7" fmla="*/ 1006 h 1006"/>
                <a:gd name="T8" fmla="*/ 433 w 433"/>
                <a:gd name="T9" fmla="*/ 499 h 1006"/>
              </a:gdLst>
              <a:ahLst/>
              <a:cxnLst>
                <a:cxn ang="0">
                  <a:pos x="T0" y="T1"/>
                </a:cxn>
                <a:cxn ang="0">
                  <a:pos x="T2" y="T3"/>
                </a:cxn>
                <a:cxn ang="0">
                  <a:pos x="T4" y="T5"/>
                </a:cxn>
                <a:cxn ang="0">
                  <a:pos x="T6" y="T7"/>
                </a:cxn>
                <a:cxn ang="0">
                  <a:pos x="T8" y="T9"/>
                </a:cxn>
              </a:cxnLst>
              <a:rect l="0" t="0" r="r" b="b"/>
              <a:pathLst>
                <a:path w="433" h="1006">
                  <a:moveTo>
                    <a:pt x="433" y="499"/>
                  </a:moveTo>
                  <a:lnTo>
                    <a:pt x="0" y="0"/>
                  </a:lnTo>
                  <a:lnTo>
                    <a:pt x="0" y="506"/>
                  </a:lnTo>
                  <a:lnTo>
                    <a:pt x="433" y="1006"/>
                  </a:lnTo>
                  <a:lnTo>
                    <a:pt x="433" y="49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7" name="Group 56"/>
            <p:cNvGrpSpPr/>
            <p:nvPr/>
          </p:nvGrpSpPr>
          <p:grpSpPr>
            <a:xfrm>
              <a:off x="8885497" y="3483749"/>
              <a:ext cx="1416136" cy="3374251"/>
              <a:chOff x="8885497" y="3483749"/>
              <a:chExt cx="1416136" cy="3374251"/>
            </a:xfrm>
          </p:grpSpPr>
          <p:sp>
            <p:nvSpPr>
              <p:cNvPr id="21" name="Rectangle 16"/>
              <p:cNvSpPr>
                <a:spLocks noChangeArrowheads="1"/>
              </p:cNvSpPr>
              <p:nvPr/>
            </p:nvSpPr>
            <p:spPr bwMode="auto">
              <a:xfrm>
                <a:off x="9358635" y="4029006"/>
                <a:ext cx="942998" cy="282899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7"/>
              <p:cNvSpPr>
                <a:spLocks/>
              </p:cNvSpPr>
              <p:nvPr/>
            </p:nvSpPr>
            <p:spPr bwMode="auto">
              <a:xfrm>
                <a:off x="8885497" y="3483749"/>
                <a:ext cx="1416136" cy="545256"/>
              </a:xfrm>
              <a:custGeom>
                <a:avLst/>
                <a:gdLst>
                  <a:gd name="T0" fmla="*/ 863 w 1296"/>
                  <a:gd name="T1" fmla="*/ 0 h 499"/>
                  <a:gd name="T2" fmla="*/ 0 w 1296"/>
                  <a:gd name="T3" fmla="*/ 0 h 499"/>
                  <a:gd name="T4" fmla="*/ 433 w 1296"/>
                  <a:gd name="T5" fmla="*/ 499 h 499"/>
                  <a:gd name="T6" fmla="*/ 1296 w 1296"/>
                  <a:gd name="T7" fmla="*/ 499 h 499"/>
                  <a:gd name="T8" fmla="*/ 863 w 1296"/>
                  <a:gd name="T9" fmla="*/ 0 h 499"/>
                </a:gdLst>
                <a:ahLst/>
                <a:cxnLst>
                  <a:cxn ang="0">
                    <a:pos x="T0" y="T1"/>
                  </a:cxn>
                  <a:cxn ang="0">
                    <a:pos x="T2" y="T3"/>
                  </a:cxn>
                  <a:cxn ang="0">
                    <a:pos x="T4" y="T5"/>
                  </a:cxn>
                  <a:cxn ang="0">
                    <a:pos x="T6" y="T7"/>
                  </a:cxn>
                  <a:cxn ang="0">
                    <a:pos x="T8" y="T9"/>
                  </a:cxn>
                </a:cxnLst>
                <a:rect l="0" t="0" r="r" b="b"/>
                <a:pathLst>
                  <a:path w="1296" h="499">
                    <a:moveTo>
                      <a:pt x="863" y="0"/>
                    </a:moveTo>
                    <a:lnTo>
                      <a:pt x="0" y="0"/>
                    </a:lnTo>
                    <a:lnTo>
                      <a:pt x="433" y="499"/>
                    </a:lnTo>
                    <a:lnTo>
                      <a:pt x="1296" y="499"/>
                    </a:lnTo>
                    <a:lnTo>
                      <a:pt x="86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8"/>
              <p:cNvSpPr>
                <a:spLocks/>
              </p:cNvSpPr>
              <p:nvPr/>
            </p:nvSpPr>
            <p:spPr bwMode="auto">
              <a:xfrm>
                <a:off x="8885497" y="3747090"/>
                <a:ext cx="473138" cy="641413"/>
              </a:xfrm>
              <a:custGeom>
                <a:avLst/>
                <a:gdLst>
                  <a:gd name="T0" fmla="*/ 433 w 433"/>
                  <a:gd name="T1" fmla="*/ 500 h 587"/>
                  <a:gd name="T2" fmla="*/ 0 w 433"/>
                  <a:gd name="T3" fmla="*/ 0 h 587"/>
                  <a:gd name="T4" fmla="*/ 0 w 433"/>
                  <a:gd name="T5" fmla="*/ 88 h 587"/>
                  <a:gd name="T6" fmla="*/ 433 w 433"/>
                  <a:gd name="T7" fmla="*/ 587 h 587"/>
                  <a:gd name="T8" fmla="*/ 433 w 433"/>
                  <a:gd name="T9" fmla="*/ 500 h 587"/>
                </a:gdLst>
                <a:ahLst/>
                <a:cxnLst>
                  <a:cxn ang="0">
                    <a:pos x="T0" y="T1"/>
                  </a:cxn>
                  <a:cxn ang="0">
                    <a:pos x="T2" y="T3"/>
                  </a:cxn>
                  <a:cxn ang="0">
                    <a:pos x="T4" y="T5"/>
                  </a:cxn>
                  <a:cxn ang="0">
                    <a:pos x="T6" y="T7"/>
                  </a:cxn>
                  <a:cxn ang="0">
                    <a:pos x="T8" y="T9"/>
                  </a:cxn>
                </a:cxnLst>
                <a:rect l="0" t="0" r="r" b="b"/>
                <a:pathLst>
                  <a:path w="433" h="587">
                    <a:moveTo>
                      <a:pt x="433" y="500"/>
                    </a:moveTo>
                    <a:lnTo>
                      <a:pt x="0" y="0"/>
                    </a:lnTo>
                    <a:lnTo>
                      <a:pt x="0" y="88"/>
                    </a:lnTo>
                    <a:lnTo>
                      <a:pt x="433" y="587"/>
                    </a:lnTo>
                    <a:lnTo>
                      <a:pt x="433" y="500"/>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9"/>
              <p:cNvSpPr>
                <a:spLocks/>
              </p:cNvSpPr>
              <p:nvPr/>
            </p:nvSpPr>
            <p:spPr bwMode="auto">
              <a:xfrm>
                <a:off x="9358635" y="4195096"/>
                <a:ext cx="640321" cy="289565"/>
              </a:xfrm>
              <a:custGeom>
                <a:avLst/>
                <a:gdLst>
                  <a:gd name="T0" fmla="*/ 0 w 586"/>
                  <a:gd name="T1" fmla="*/ 90 h 265"/>
                  <a:gd name="T2" fmla="*/ 419 w 586"/>
                  <a:gd name="T3" fmla="*/ 90 h 265"/>
                  <a:gd name="T4" fmla="*/ 419 w 586"/>
                  <a:gd name="T5" fmla="*/ 0 h 265"/>
                  <a:gd name="T6" fmla="*/ 586 w 586"/>
                  <a:gd name="T7" fmla="*/ 132 h 265"/>
                  <a:gd name="T8" fmla="*/ 419 w 586"/>
                  <a:gd name="T9" fmla="*/ 265 h 265"/>
                  <a:gd name="T10" fmla="*/ 419 w 586"/>
                  <a:gd name="T11" fmla="*/ 177 h 265"/>
                  <a:gd name="T12" fmla="*/ 0 w 586"/>
                  <a:gd name="T13" fmla="*/ 177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2"/>
                    </a:lnTo>
                    <a:lnTo>
                      <a:pt x="419" y="265"/>
                    </a:lnTo>
                    <a:lnTo>
                      <a:pt x="419" y="177"/>
                    </a:lnTo>
                    <a:lnTo>
                      <a:pt x="0" y="177"/>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56" name="Group 55"/>
          <p:cNvGrpSpPr/>
          <p:nvPr/>
        </p:nvGrpSpPr>
        <p:grpSpPr>
          <a:xfrm>
            <a:off x="7941407" y="4036654"/>
            <a:ext cx="1417229" cy="2821346"/>
            <a:chOff x="7941407" y="4036654"/>
            <a:chExt cx="1417229" cy="2821346"/>
          </a:xfrm>
        </p:grpSpPr>
        <p:sp>
          <p:nvSpPr>
            <p:cNvPr id="32" name="Rectangle 25"/>
            <p:cNvSpPr>
              <a:spLocks noChangeArrowheads="1"/>
            </p:cNvSpPr>
            <p:nvPr/>
          </p:nvSpPr>
          <p:spPr bwMode="auto">
            <a:xfrm>
              <a:off x="8412359" y="4583003"/>
              <a:ext cx="946276" cy="227499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p:cNvSpPr>
            <p:nvPr/>
          </p:nvSpPr>
          <p:spPr bwMode="auto">
            <a:xfrm>
              <a:off x="7941407" y="4036654"/>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7941407" y="4036654"/>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8"/>
            <p:cNvSpPr>
              <a:spLocks/>
            </p:cNvSpPr>
            <p:nvPr/>
          </p:nvSpPr>
          <p:spPr bwMode="auto">
            <a:xfrm>
              <a:off x="7941407" y="4301087"/>
              <a:ext cx="470953" cy="641413"/>
            </a:xfrm>
            <a:custGeom>
              <a:avLst/>
              <a:gdLst>
                <a:gd name="T0" fmla="*/ 431 w 431"/>
                <a:gd name="T1" fmla="*/ 499 h 587"/>
                <a:gd name="T2" fmla="*/ 0 w 431"/>
                <a:gd name="T3" fmla="*/ 0 h 587"/>
                <a:gd name="T4" fmla="*/ 0 w 431"/>
                <a:gd name="T5" fmla="*/ 87 h 587"/>
                <a:gd name="T6" fmla="*/ 431 w 431"/>
                <a:gd name="T7" fmla="*/ 587 h 587"/>
                <a:gd name="T8" fmla="*/ 431 w 431"/>
                <a:gd name="T9" fmla="*/ 499 h 587"/>
              </a:gdLst>
              <a:ahLst/>
              <a:cxnLst>
                <a:cxn ang="0">
                  <a:pos x="T0" y="T1"/>
                </a:cxn>
                <a:cxn ang="0">
                  <a:pos x="T2" y="T3"/>
                </a:cxn>
                <a:cxn ang="0">
                  <a:pos x="T4" y="T5"/>
                </a:cxn>
                <a:cxn ang="0">
                  <a:pos x="T6" y="T7"/>
                </a:cxn>
                <a:cxn ang="0">
                  <a:pos x="T8" y="T9"/>
                </a:cxn>
              </a:cxnLst>
              <a:rect l="0" t="0" r="r" b="b"/>
              <a:pathLst>
                <a:path w="431" h="587">
                  <a:moveTo>
                    <a:pt x="431" y="499"/>
                  </a:moveTo>
                  <a:lnTo>
                    <a:pt x="0" y="0"/>
                  </a:lnTo>
                  <a:lnTo>
                    <a:pt x="0" y="87"/>
                  </a:lnTo>
                  <a:lnTo>
                    <a:pt x="431" y="587"/>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p:cNvSpPr>
            <p:nvPr/>
          </p:nvSpPr>
          <p:spPr bwMode="auto">
            <a:xfrm>
              <a:off x="8412359" y="4750186"/>
              <a:ext cx="641414" cy="287379"/>
            </a:xfrm>
            <a:custGeom>
              <a:avLst/>
              <a:gdLst>
                <a:gd name="T0" fmla="*/ 0 w 587"/>
                <a:gd name="T1" fmla="*/ 88 h 263"/>
                <a:gd name="T2" fmla="*/ 419 w 587"/>
                <a:gd name="T3" fmla="*/ 88 h 263"/>
                <a:gd name="T4" fmla="*/ 419 w 587"/>
                <a:gd name="T5" fmla="*/ 0 h 263"/>
                <a:gd name="T6" fmla="*/ 587 w 587"/>
                <a:gd name="T7" fmla="*/ 131 h 263"/>
                <a:gd name="T8" fmla="*/ 419 w 587"/>
                <a:gd name="T9" fmla="*/ 263 h 263"/>
                <a:gd name="T10" fmla="*/ 419 w 587"/>
                <a:gd name="T11" fmla="*/ 176 h 263"/>
                <a:gd name="T12" fmla="*/ 0 w 587"/>
                <a:gd name="T13" fmla="*/ 176 h 263"/>
                <a:gd name="T14" fmla="*/ 0 w 587"/>
                <a:gd name="T15" fmla="*/ 88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3">
                  <a:moveTo>
                    <a:pt x="0" y="88"/>
                  </a:moveTo>
                  <a:lnTo>
                    <a:pt x="419" y="88"/>
                  </a:lnTo>
                  <a:lnTo>
                    <a:pt x="419" y="0"/>
                  </a:lnTo>
                  <a:lnTo>
                    <a:pt x="587" y="131"/>
                  </a:lnTo>
                  <a:lnTo>
                    <a:pt x="419" y="263"/>
                  </a:lnTo>
                  <a:lnTo>
                    <a:pt x="419" y="176"/>
                  </a:lnTo>
                  <a:lnTo>
                    <a:pt x="0" y="176"/>
                  </a:lnTo>
                  <a:lnTo>
                    <a:pt x="0" y="88"/>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7321960" y="4163179"/>
            <a:ext cx="354012" cy="352956"/>
            <a:chOff x="2138511" y="2464802"/>
            <a:chExt cx="354012" cy="352956"/>
          </a:xfrm>
        </p:grpSpPr>
        <p:sp>
          <p:nvSpPr>
            <p:cNvPr id="166" name="Oval 165"/>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286917" y="3598730"/>
            <a:ext cx="354012" cy="352956"/>
            <a:chOff x="2138511" y="2986677"/>
            <a:chExt cx="354012" cy="352956"/>
          </a:xfrm>
        </p:grpSpPr>
        <p:sp>
          <p:nvSpPr>
            <p:cNvPr id="169" name="Oval 168"/>
            <p:cNvSpPr>
              <a:spLocks noChangeArrowheads="1"/>
            </p:cNvSpPr>
            <p:nvPr/>
          </p:nvSpPr>
          <p:spPr bwMode="auto">
            <a:xfrm>
              <a:off x="2229829" y="3077292"/>
              <a:ext cx="171376" cy="1717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noEditPoints="1"/>
            </p:cNvSpPr>
            <p:nvPr/>
          </p:nvSpPr>
          <p:spPr bwMode="auto">
            <a:xfrm>
              <a:off x="2138511" y="298667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210434" y="3040471"/>
            <a:ext cx="354012" cy="352956"/>
            <a:chOff x="2138511" y="3551867"/>
            <a:chExt cx="354012" cy="352956"/>
          </a:xfrm>
        </p:grpSpPr>
        <p:sp>
          <p:nvSpPr>
            <p:cNvPr id="172" name="Oval 171"/>
            <p:cNvSpPr>
              <a:spLocks noChangeArrowheads="1"/>
            </p:cNvSpPr>
            <p:nvPr/>
          </p:nvSpPr>
          <p:spPr bwMode="auto">
            <a:xfrm>
              <a:off x="2229829" y="3642482"/>
              <a:ext cx="171376" cy="171727"/>
            </a:xfrm>
            <a:prstGeom prst="ellipse">
              <a:avLst/>
            </a:pr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noEditPoints="1"/>
            </p:cNvSpPr>
            <p:nvPr/>
          </p:nvSpPr>
          <p:spPr bwMode="auto">
            <a:xfrm>
              <a:off x="2138511" y="355186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142980" y="2495639"/>
            <a:ext cx="354012" cy="352956"/>
            <a:chOff x="2138511" y="4073742"/>
            <a:chExt cx="354012" cy="352956"/>
          </a:xfrm>
        </p:grpSpPr>
        <p:sp>
          <p:nvSpPr>
            <p:cNvPr id="175" name="Oval 174"/>
            <p:cNvSpPr>
              <a:spLocks noChangeArrowheads="1"/>
            </p:cNvSpPr>
            <p:nvPr/>
          </p:nvSpPr>
          <p:spPr bwMode="auto">
            <a:xfrm>
              <a:off x="2229829" y="4164357"/>
              <a:ext cx="171376" cy="171727"/>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noEditPoints="1"/>
            </p:cNvSpPr>
            <p:nvPr/>
          </p:nvSpPr>
          <p:spPr bwMode="auto">
            <a:xfrm>
              <a:off x="2138511" y="407374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11119645" y="1932127"/>
            <a:ext cx="354012" cy="352956"/>
            <a:chOff x="2138511" y="4613052"/>
            <a:chExt cx="354012" cy="352956"/>
          </a:xfrm>
        </p:grpSpPr>
        <p:sp>
          <p:nvSpPr>
            <p:cNvPr id="178" name="Oval 177"/>
            <p:cNvSpPr>
              <a:spLocks noChangeArrowheads="1"/>
            </p:cNvSpPr>
            <p:nvPr/>
          </p:nvSpPr>
          <p:spPr bwMode="auto">
            <a:xfrm>
              <a:off x="2229829" y="4703667"/>
              <a:ext cx="171376" cy="171727"/>
            </a:xfrm>
            <a:prstGeom prst="ellipse">
              <a:avLst/>
            </a:pr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noEditPoints="1"/>
            </p:cNvSpPr>
            <p:nvPr/>
          </p:nvSpPr>
          <p:spPr bwMode="auto">
            <a:xfrm>
              <a:off x="2138511" y="461305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8" name="TextBox 217"/>
          <p:cNvSpPr txBox="1"/>
          <p:nvPr/>
        </p:nvSpPr>
        <p:spPr>
          <a:xfrm>
            <a:off x="7223636" y="2255640"/>
            <a:ext cx="2497663" cy="507831"/>
          </a:xfrm>
          <a:prstGeom prst="rect">
            <a:avLst/>
          </a:prstGeom>
          <a:noFill/>
        </p:spPr>
        <p:txBody>
          <a:bodyPr wrap="square" rtlCol="0">
            <a:spAutoFit/>
          </a:bodyPr>
          <a:lstStyle/>
          <a:p>
            <a:pPr algn="just">
              <a:lnSpc>
                <a:spcPct val="150000"/>
              </a:lnSpc>
            </a:pPr>
            <a:r>
              <a:rPr lang="id-ID" dirty="0" smtClean="0">
                <a:solidFill>
                  <a:schemeClr val="bg1"/>
                </a:solidFill>
              </a:rPr>
              <a:t>EC2 </a:t>
            </a:r>
            <a:r>
              <a:rPr lang="id-ID" dirty="0" err="1" smtClean="0">
                <a:solidFill>
                  <a:schemeClr val="bg1"/>
                </a:solidFill>
              </a:rPr>
              <a:t>Launches</a:t>
            </a:r>
            <a:endParaRPr lang="id-ID" dirty="0">
              <a:solidFill>
                <a:schemeClr val="bg1"/>
              </a:solidFill>
            </a:endParaRPr>
          </a:p>
        </p:txBody>
      </p:sp>
      <p:sp>
        <p:nvSpPr>
          <p:cNvPr id="219" name="TextBox 218"/>
          <p:cNvSpPr txBox="1"/>
          <p:nvPr/>
        </p:nvSpPr>
        <p:spPr>
          <a:xfrm>
            <a:off x="7144169" y="2595625"/>
            <a:ext cx="1588897" cy="923330"/>
          </a:xfrm>
          <a:prstGeom prst="rect">
            <a:avLst/>
          </a:prstGeom>
          <a:noFill/>
        </p:spPr>
        <p:txBody>
          <a:bodyPr wrap="none" rtlCol="0">
            <a:spAutoFit/>
          </a:bodyPr>
          <a:lstStyle/>
          <a:p>
            <a:r>
              <a:rPr lang="id-ID" sz="5400" b="1" dirty="0" smtClean="0">
                <a:solidFill>
                  <a:schemeClr val="accent2"/>
                </a:solidFill>
              </a:rPr>
              <a:t>2006</a:t>
            </a:r>
            <a:endParaRPr lang="id-ID" sz="5400" b="1" dirty="0">
              <a:solidFill>
                <a:schemeClr val="accent2"/>
              </a:solidFill>
            </a:endParaRPr>
          </a:p>
        </p:txBody>
      </p:sp>
      <p:grpSp>
        <p:nvGrpSpPr>
          <p:cNvPr id="55" name="Group 54"/>
          <p:cNvGrpSpPr/>
          <p:nvPr/>
        </p:nvGrpSpPr>
        <p:grpSpPr>
          <a:xfrm>
            <a:off x="6996223" y="4590653"/>
            <a:ext cx="1416136" cy="2267347"/>
            <a:chOff x="6996223" y="4590653"/>
            <a:chExt cx="1416136" cy="2267347"/>
          </a:xfrm>
        </p:grpSpPr>
        <p:sp>
          <p:nvSpPr>
            <p:cNvPr id="26" name="Freeform 20"/>
            <p:cNvSpPr>
              <a:spLocks/>
            </p:cNvSpPr>
            <p:nvPr/>
          </p:nvSpPr>
          <p:spPr bwMode="auto">
            <a:xfrm>
              <a:off x="6996223" y="4590653"/>
              <a:ext cx="1416136" cy="545256"/>
            </a:xfrm>
            <a:custGeom>
              <a:avLst/>
              <a:gdLst>
                <a:gd name="T0" fmla="*/ 865 w 1296"/>
                <a:gd name="T1" fmla="*/ 0 h 499"/>
                <a:gd name="T2" fmla="*/ 0 w 1296"/>
                <a:gd name="T3" fmla="*/ 0 h 499"/>
                <a:gd name="T4" fmla="*/ 432 w 1296"/>
                <a:gd name="T5" fmla="*/ 499 h 499"/>
                <a:gd name="T6" fmla="*/ 1296 w 1296"/>
                <a:gd name="T7" fmla="*/ 499 h 499"/>
                <a:gd name="T8" fmla="*/ 865 w 1296"/>
                <a:gd name="T9" fmla="*/ 0 h 499"/>
              </a:gdLst>
              <a:ahLst/>
              <a:cxnLst>
                <a:cxn ang="0">
                  <a:pos x="T0" y="T1"/>
                </a:cxn>
                <a:cxn ang="0">
                  <a:pos x="T2" y="T3"/>
                </a:cxn>
                <a:cxn ang="0">
                  <a:pos x="T4" y="T5"/>
                </a:cxn>
                <a:cxn ang="0">
                  <a:pos x="T6" y="T7"/>
                </a:cxn>
                <a:cxn ang="0">
                  <a:pos x="T8" y="T9"/>
                </a:cxn>
              </a:cxnLst>
              <a:rect l="0" t="0" r="r" b="b"/>
              <a:pathLst>
                <a:path w="1296" h="499">
                  <a:moveTo>
                    <a:pt x="865" y="0"/>
                  </a:moveTo>
                  <a:lnTo>
                    <a:pt x="0" y="0"/>
                  </a:lnTo>
                  <a:lnTo>
                    <a:pt x="432" y="499"/>
                  </a:lnTo>
                  <a:lnTo>
                    <a:pt x="1296" y="499"/>
                  </a:lnTo>
                  <a:lnTo>
                    <a:pt x="865"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1"/>
            <p:cNvSpPr>
              <a:spLocks noChangeArrowheads="1"/>
            </p:cNvSpPr>
            <p:nvPr/>
          </p:nvSpPr>
          <p:spPr bwMode="auto">
            <a:xfrm>
              <a:off x="7468268" y="5135908"/>
              <a:ext cx="944091" cy="172209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2"/>
            <p:cNvSpPr>
              <a:spLocks/>
            </p:cNvSpPr>
            <p:nvPr/>
          </p:nvSpPr>
          <p:spPr bwMode="auto">
            <a:xfrm>
              <a:off x="6996223" y="4590653"/>
              <a:ext cx="472045" cy="2267347"/>
            </a:xfrm>
            <a:custGeom>
              <a:avLst/>
              <a:gdLst>
                <a:gd name="T0" fmla="*/ 432 w 432"/>
                <a:gd name="T1" fmla="*/ 499 h 2075"/>
                <a:gd name="T2" fmla="*/ 0 w 432"/>
                <a:gd name="T3" fmla="*/ 0 h 2075"/>
                <a:gd name="T4" fmla="*/ 0 w 432"/>
                <a:gd name="T5" fmla="*/ 1576 h 2075"/>
                <a:gd name="T6" fmla="*/ 432 w 432"/>
                <a:gd name="T7" fmla="*/ 2075 h 2075"/>
                <a:gd name="T8" fmla="*/ 432 w 432"/>
                <a:gd name="T9" fmla="*/ 499 h 2075"/>
              </a:gdLst>
              <a:ahLst/>
              <a:cxnLst>
                <a:cxn ang="0">
                  <a:pos x="T0" y="T1"/>
                </a:cxn>
                <a:cxn ang="0">
                  <a:pos x="T2" y="T3"/>
                </a:cxn>
                <a:cxn ang="0">
                  <a:pos x="T4" y="T5"/>
                </a:cxn>
                <a:cxn ang="0">
                  <a:pos x="T6" y="T7"/>
                </a:cxn>
                <a:cxn ang="0">
                  <a:pos x="T8" y="T9"/>
                </a:cxn>
              </a:cxnLst>
              <a:rect l="0" t="0" r="r" b="b"/>
              <a:pathLst>
                <a:path w="432" h="2075">
                  <a:moveTo>
                    <a:pt x="432" y="499"/>
                  </a:moveTo>
                  <a:lnTo>
                    <a:pt x="0" y="0"/>
                  </a:lnTo>
                  <a:lnTo>
                    <a:pt x="0" y="1576"/>
                  </a:lnTo>
                  <a:lnTo>
                    <a:pt x="432" y="2075"/>
                  </a:lnTo>
                  <a:lnTo>
                    <a:pt x="432" y="49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3"/>
            <p:cNvSpPr>
              <a:spLocks/>
            </p:cNvSpPr>
            <p:nvPr/>
          </p:nvSpPr>
          <p:spPr bwMode="auto">
            <a:xfrm>
              <a:off x="7468268" y="5304184"/>
              <a:ext cx="641414" cy="286287"/>
            </a:xfrm>
            <a:custGeom>
              <a:avLst/>
              <a:gdLst>
                <a:gd name="T0" fmla="*/ 0 w 587"/>
                <a:gd name="T1" fmla="*/ 87 h 262"/>
                <a:gd name="T2" fmla="*/ 419 w 587"/>
                <a:gd name="T3" fmla="*/ 87 h 262"/>
                <a:gd name="T4" fmla="*/ 419 w 587"/>
                <a:gd name="T5" fmla="*/ 0 h 262"/>
                <a:gd name="T6" fmla="*/ 587 w 587"/>
                <a:gd name="T7" fmla="*/ 130 h 262"/>
                <a:gd name="T8" fmla="*/ 419 w 587"/>
                <a:gd name="T9" fmla="*/ 262 h 262"/>
                <a:gd name="T10" fmla="*/ 419 w 587"/>
                <a:gd name="T11" fmla="*/ 175 h 262"/>
                <a:gd name="T12" fmla="*/ 0 w 587"/>
                <a:gd name="T13" fmla="*/ 175 h 262"/>
                <a:gd name="T14" fmla="*/ 0 w 587"/>
                <a:gd name="T15" fmla="*/ 87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2">
                  <a:moveTo>
                    <a:pt x="0" y="87"/>
                  </a:moveTo>
                  <a:lnTo>
                    <a:pt x="419" y="87"/>
                  </a:lnTo>
                  <a:lnTo>
                    <a:pt x="419" y="0"/>
                  </a:lnTo>
                  <a:lnTo>
                    <a:pt x="587" y="130"/>
                  </a:lnTo>
                  <a:lnTo>
                    <a:pt x="419" y="262"/>
                  </a:lnTo>
                  <a:lnTo>
                    <a:pt x="419" y="175"/>
                  </a:lnTo>
                  <a:lnTo>
                    <a:pt x="0" y="175"/>
                  </a:lnTo>
                  <a:lnTo>
                    <a:pt x="0" y="87"/>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4"/>
            <p:cNvSpPr>
              <a:spLocks/>
            </p:cNvSpPr>
            <p:nvPr/>
          </p:nvSpPr>
          <p:spPr bwMode="auto">
            <a:xfrm>
              <a:off x="6996223" y="4853992"/>
              <a:ext cx="472045" cy="641413"/>
            </a:xfrm>
            <a:custGeom>
              <a:avLst/>
              <a:gdLst>
                <a:gd name="T0" fmla="*/ 432 w 432"/>
                <a:gd name="T1" fmla="*/ 499 h 587"/>
                <a:gd name="T2" fmla="*/ 0 w 432"/>
                <a:gd name="T3" fmla="*/ 0 h 587"/>
                <a:gd name="T4" fmla="*/ 0 w 432"/>
                <a:gd name="T5" fmla="*/ 88 h 587"/>
                <a:gd name="T6" fmla="*/ 432 w 432"/>
                <a:gd name="T7" fmla="*/ 587 h 587"/>
                <a:gd name="T8" fmla="*/ 432 w 432"/>
                <a:gd name="T9" fmla="*/ 499 h 587"/>
              </a:gdLst>
              <a:ahLst/>
              <a:cxnLst>
                <a:cxn ang="0">
                  <a:pos x="T0" y="T1"/>
                </a:cxn>
                <a:cxn ang="0">
                  <a:pos x="T2" y="T3"/>
                </a:cxn>
                <a:cxn ang="0">
                  <a:pos x="T4" y="T5"/>
                </a:cxn>
                <a:cxn ang="0">
                  <a:pos x="T6" y="T7"/>
                </a:cxn>
                <a:cxn ang="0">
                  <a:pos x="T8" y="T9"/>
                </a:cxn>
              </a:cxnLst>
              <a:rect l="0" t="0" r="r" b="b"/>
              <a:pathLst>
                <a:path w="432" h="587">
                  <a:moveTo>
                    <a:pt x="432" y="499"/>
                  </a:moveTo>
                  <a:lnTo>
                    <a:pt x="0" y="0"/>
                  </a:lnTo>
                  <a:lnTo>
                    <a:pt x="0" y="88"/>
                  </a:lnTo>
                  <a:lnTo>
                    <a:pt x="432" y="587"/>
                  </a:lnTo>
                  <a:lnTo>
                    <a:pt x="432"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 name="TextBox 3"/>
          <p:cNvSpPr txBox="1"/>
          <p:nvPr/>
        </p:nvSpPr>
        <p:spPr>
          <a:xfrm rot="16200000">
            <a:off x="6922766" y="5296285"/>
            <a:ext cx="2046304" cy="954107"/>
          </a:xfrm>
          <a:prstGeom prst="rect">
            <a:avLst/>
          </a:prstGeom>
          <a:noFill/>
        </p:spPr>
        <p:txBody>
          <a:bodyPr wrap="square" rtlCol="0">
            <a:spAutoFit/>
          </a:bodyPr>
          <a:lstStyle/>
          <a:p>
            <a:r>
              <a:rPr lang="en-US" sz="2800" dirty="0" smtClean="0">
                <a:solidFill>
                  <a:schemeClr val="bg1"/>
                </a:solidFill>
              </a:rPr>
              <a:t>Data</a:t>
            </a:r>
            <a:br>
              <a:rPr lang="en-US" sz="2800" dirty="0" smtClean="0">
                <a:solidFill>
                  <a:schemeClr val="bg1"/>
                </a:solidFill>
              </a:rPr>
            </a:br>
            <a:r>
              <a:rPr lang="en-US" sz="2800" dirty="0" smtClean="0">
                <a:solidFill>
                  <a:schemeClr val="bg1"/>
                </a:solidFill>
              </a:rPr>
              <a:t>Centre</a:t>
            </a:r>
            <a:endParaRPr lang="en-US" sz="2800" dirty="0">
              <a:solidFill>
                <a:schemeClr val="bg1"/>
              </a:solidFill>
            </a:endParaRPr>
          </a:p>
        </p:txBody>
      </p:sp>
      <p:sp>
        <p:nvSpPr>
          <p:cNvPr id="76" name="TextBox 75"/>
          <p:cNvSpPr txBox="1"/>
          <p:nvPr/>
        </p:nvSpPr>
        <p:spPr>
          <a:xfrm rot="16200000">
            <a:off x="8431000" y="6103364"/>
            <a:ext cx="887858" cy="523220"/>
          </a:xfrm>
          <a:prstGeom prst="rect">
            <a:avLst/>
          </a:prstGeom>
          <a:noFill/>
        </p:spPr>
        <p:txBody>
          <a:bodyPr wrap="square" rtlCol="0">
            <a:spAutoFit/>
          </a:bodyPr>
          <a:lstStyle/>
          <a:p>
            <a:r>
              <a:rPr lang="en-US" sz="2800" dirty="0" smtClean="0">
                <a:solidFill>
                  <a:schemeClr val="bg1"/>
                </a:solidFill>
              </a:rPr>
              <a:t>IAAS</a:t>
            </a:r>
            <a:endParaRPr lang="en-US" sz="2800" dirty="0">
              <a:solidFill>
                <a:schemeClr val="bg1"/>
              </a:solidFill>
            </a:endParaRPr>
          </a:p>
        </p:txBody>
      </p:sp>
      <p:sp>
        <p:nvSpPr>
          <p:cNvPr id="77" name="TextBox 76"/>
          <p:cNvSpPr txBox="1"/>
          <p:nvPr/>
        </p:nvSpPr>
        <p:spPr>
          <a:xfrm rot="16200000">
            <a:off x="9219204" y="5942166"/>
            <a:ext cx="1246276" cy="523220"/>
          </a:xfrm>
          <a:prstGeom prst="rect">
            <a:avLst/>
          </a:prstGeom>
          <a:noFill/>
        </p:spPr>
        <p:txBody>
          <a:bodyPr wrap="square" rtlCol="0">
            <a:spAutoFit/>
          </a:bodyPr>
          <a:lstStyle/>
          <a:p>
            <a:r>
              <a:rPr lang="en-US" sz="2800" smtClean="0">
                <a:solidFill>
                  <a:schemeClr val="bg1"/>
                </a:solidFill>
              </a:rPr>
              <a:t>PAAS</a:t>
            </a:r>
            <a:endParaRPr lang="en-US" sz="2800" dirty="0">
              <a:solidFill>
                <a:schemeClr val="bg1"/>
              </a:solidFill>
            </a:endParaRPr>
          </a:p>
        </p:txBody>
      </p:sp>
      <p:sp>
        <p:nvSpPr>
          <p:cNvPr id="78" name="TextBox 77"/>
          <p:cNvSpPr txBox="1"/>
          <p:nvPr/>
        </p:nvSpPr>
        <p:spPr>
          <a:xfrm rot="16200000">
            <a:off x="9500622" y="5283124"/>
            <a:ext cx="2581880" cy="523220"/>
          </a:xfrm>
          <a:prstGeom prst="rect">
            <a:avLst/>
          </a:prstGeom>
          <a:noFill/>
        </p:spPr>
        <p:txBody>
          <a:bodyPr wrap="square" rtlCol="0">
            <a:spAutoFit/>
          </a:bodyPr>
          <a:lstStyle/>
          <a:p>
            <a:r>
              <a:rPr lang="en-US" sz="2800" smtClean="0">
                <a:solidFill>
                  <a:schemeClr val="bg1"/>
                </a:solidFill>
              </a:rPr>
              <a:t>Containers</a:t>
            </a:r>
            <a:endParaRPr lang="en-US" sz="2800" dirty="0">
              <a:solidFill>
                <a:schemeClr val="bg1"/>
              </a:solidFill>
            </a:endParaRPr>
          </a:p>
        </p:txBody>
      </p:sp>
      <p:sp>
        <p:nvSpPr>
          <p:cNvPr id="79" name="TextBox 78"/>
          <p:cNvSpPr txBox="1"/>
          <p:nvPr/>
        </p:nvSpPr>
        <p:spPr>
          <a:xfrm rot="16200000">
            <a:off x="10444327" y="5243941"/>
            <a:ext cx="2581880" cy="523220"/>
          </a:xfrm>
          <a:prstGeom prst="rect">
            <a:avLst/>
          </a:prstGeom>
          <a:noFill/>
        </p:spPr>
        <p:txBody>
          <a:bodyPr wrap="square" rtlCol="0">
            <a:spAutoFit/>
          </a:bodyPr>
          <a:lstStyle/>
          <a:p>
            <a:r>
              <a:rPr lang="en-US" sz="2800" dirty="0" err="1" smtClean="0">
                <a:solidFill>
                  <a:schemeClr val="bg1"/>
                </a:solidFill>
              </a:rPr>
              <a:t>Serverless</a:t>
            </a:r>
            <a:endParaRPr lang="en-US" sz="2800" dirty="0">
              <a:solidFill>
                <a:schemeClr val="bg1"/>
              </a:solidFill>
            </a:endParaRPr>
          </a:p>
        </p:txBody>
      </p:sp>
      <p:sp>
        <p:nvSpPr>
          <p:cNvPr id="80" name="Freeform 22"/>
          <p:cNvSpPr>
            <a:spLocks noEditPoints="1"/>
          </p:cNvSpPr>
          <p:nvPr/>
        </p:nvSpPr>
        <p:spPr bwMode="auto">
          <a:xfrm>
            <a:off x="-1406013" y="2647674"/>
            <a:ext cx="7369675" cy="531125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alpha val="31000"/>
            </a:schemeClr>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46070038"/>
      </p:ext>
    </p:extLst>
  </p:cSld>
  <p:clrMapOvr>
    <a:masterClrMapping/>
  </p:clrMapOvr>
  <p:transition>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19"/>
                                        </p:tgtEl>
                                        <p:attrNameLst>
                                          <p:attrName>style.visibility</p:attrName>
                                        </p:attrNameLst>
                                      </p:cBhvr>
                                      <p:to>
                                        <p:strVal val="visible"/>
                                      </p:to>
                                    </p:set>
                                    <p:anim calcmode="lin" valueType="num">
                                      <p:cBhvr>
                                        <p:cTn id="13" dur="500" fill="hold"/>
                                        <p:tgtEl>
                                          <p:spTgt spid="219"/>
                                        </p:tgtEl>
                                        <p:attrNameLst>
                                          <p:attrName>ppt_w</p:attrName>
                                        </p:attrNameLst>
                                      </p:cBhvr>
                                      <p:tavLst>
                                        <p:tav tm="0">
                                          <p:val>
                                            <p:fltVal val="0"/>
                                          </p:val>
                                        </p:tav>
                                        <p:tav tm="100000">
                                          <p:val>
                                            <p:strVal val="#ppt_w"/>
                                          </p:val>
                                        </p:tav>
                                      </p:tavLst>
                                    </p:anim>
                                    <p:anim calcmode="lin" valueType="num">
                                      <p:cBhvr>
                                        <p:cTn id="14" dur="500" fill="hold"/>
                                        <p:tgtEl>
                                          <p:spTgt spid="219"/>
                                        </p:tgtEl>
                                        <p:attrNameLst>
                                          <p:attrName>ppt_h</p:attrName>
                                        </p:attrNameLst>
                                      </p:cBhvr>
                                      <p:tavLst>
                                        <p:tav tm="0">
                                          <p:val>
                                            <p:fltVal val="0"/>
                                          </p:val>
                                        </p:tav>
                                        <p:tav tm="100000">
                                          <p:val>
                                            <p:strVal val="#ppt_h"/>
                                          </p:val>
                                        </p:tav>
                                      </p:tavLst>
                                    </p:anim>
                                    <p:animEffect transition="in" filter="fade">
                                      <p:cBhvr>
                                        <p:cTn id="15" dur="500"/>
                                        <p:tgtEl>
                                          <p:spTgt spid="2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8"/>
                                        </p:tgtEl>
                                        <p:attrNameLst>
                                          <p:attrName>style.visibility</p:attrName>
                                        </p:attrNameLst>
                                      </p:cBhvr>
                                      <p:to>
                                        <p:strVal val="visible"/>
                                      </p:to>
                                    </p:set>
                                    <p:animEffect transition="in" filter="fade">
                                      <p:cBhvr>
                                        <p:cTn id="18" dur="500"/>
                                        <p:tgtEl>
                                          <p:spTgt spid="21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500"/>
                            </p:stCondLst>
                            <p:childTnLst>
                              <p:par>
                                <p:cTn id="26" presetID="2" presetClass="entr" presetSubtype="8" fill="hold" nodeType="afterEffect">
                                  <p:stCondLst>
                                    <p:cond delay="0"/>
                                  </p:stCondLst>
                                  <p:childTnLst>
                                    <p:set>
                                      <p:cBhvr>
                                        <p:cTn id="27" dur="1" fill="hold">
                                          <p:stCondLst>
                                            <p:cond delay="0"/>
                                          </p:stCondLst>
                                        </p:cTn>
                                        <p:tgtEl>
                                          <p:spTgt spid="55"/>
                                        </p:tgtEl>
                                        <p:attrNameLst>
                                          <p:attrName>style.visibility</p:attrName>
                                        </p:attrNameLst>
                                      </p:cBhvr>
                                      <p:to>
                                        <p:strVal val="visible"/>
                                      </p:to>
                                    </p:set>
                                    <p:anim calcmode="lin" valueType="num">
                                      <p:cBhvr additive="base">
                                        <p:cTn id="28" dur="500" fill="hold"/>
                                        <p:tgtEl>
                                          <p:spTgt spid="55"/>
                                        </p:tgtEl>
                                        <p:attrNameLst>
                                          <p:attrName>ppt_x</p:attrName>
                                        </p:attrNameLst>
                                      </p:cBhvr>
                                      <p:tavLst>
                                        <p:tav tm="0">
                                          <p:val>
                                            <p:strVal val="0-#ppt_w/2"/>
                                          </p:val>
                                        </p:tav>
                                        <p:tav tm="100000">
                                          <p:val>
                                            <p:strVal val="#ppt_x"/>
                                          </p:val>
                                        </p:tav>
                                      </p:tavLst>
                                    </p:anim>
                                    <p:anim calcmode="lin" valueType="num">
                                      <p:cBhvr additive="base">
                                        <p:cTn id="29" dur="500" fill="hold"/>
                                        <p:tgtEl>
                                          <p:spTgt spid="55"/>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0"/>
                                  </p:stCondLst>
                                  <p:childTnLst>
                                    <p:set>
                                      <p:cBhvr>
                                        <p:cTn id="31" dur="1" fill="hold">
                                          <p:stCondLst>
                                            <p:cond delay="0"/>
                                          </p:stCondLst>
                                        </p:cTn>
                                        <p:tgtEl>
                                          <p:spTgt spid="149"/>
                                        </p:tgtEl>
                                        <p:attrNameLst>
                                          <p:attrName>style.visibility</p:attrName>
                                        </p:attrNameLst>
                                      </p:cBhvr>
                                      <p:to>
                                        <p:strVal val="visible"/>
                                      </p:to>
                                    </p:set>
                                    <p:animEffect transition="in" filter="fade">
                                      <p:cBhvr>
                                        <p:cTn id="32" dur="500"/>
                                        <p:tgtEl>
                                          <p:spTgt spid="14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0"/>
                                        </p:tgtEl>
                                        <p:attrNameLst>
                                          <p:attrName>style.visibility</p:attrName>
                                        </p:attrNameLst>
                                      </p:cBhvr>
                                      <p:to>
                                        <p:strVal val="visible"/>
                                      </p:to>
                                    </p:set>
                                    <p:animEffect transition="in" filter="fade">
                                      <p:cBhvr>
                                        <p:cTn id="35" dur="500"/>
                                        <p:tgtEl>
                                          <p:spTgt spid="15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1"/>
                                        </p:tgtEl>
                                        <p:attrNameLst>
                                          <p:attrName>style.visibility</p:attrName>
                                        </p:attrNameLst>
                                      </p:cBhvr>
                                      <p:to>
                                        <p:strVal val="visible"/>
                                      </p:to>
                                    </p:set>
                                    <p:animEffect transition="in" filter="fade">
                                      <p:cBhvr>
                                        <p:cTn id="38" dur="500"/>
                                        <p:tgtEl>
                                          <p:spTgt spid="151"/>
                                        </p:tgtEl>
                                      </p:cBhvr>
                                    </p:animEffect>
                                  </p:childTnLst>
                                </p:cTn>
                              </p:par>
                            </p:childTnLst>
                          </p:cTn>
                        </p:par>
                        <p:par>
                          <p:cTn id="39" fill="hold">
                            <p:stCondLst>
                              <p:cond delay="2000"/>
                            </p:stCondLst>
                            <p:childTnLst>
                              <p:par>
                                <p:cTn id="40" presetID="53" presetClass="entr" presetSubtype="16" fill="hold"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500" fill="hold"/>
                                        <p:tgtEl>
                                          <p:spTgt spid="46"/>
                                        </p:tgtEl>
                                        <p:attrNameLst>
                                          <p:attrName>ppt_w</p:attrName>
                                        </p:attrNameLst>
                                      </p:cBhvr>
                                      <p:tavLst>
                                        <p:tav tm="0">
                                          <p:val>
                                            <p:fltVal val="0"/>
                                          </p:val>
                                        </p:tav>
                                        <p:tav tm="100000">
                                          <p:val>
                                            <p:strVal val="#ppt_w"/>
                                          </p:val>
                                        </p:tav>
                                      </p:tavLst>
                                    </p:anim>
                                    <p:anim calcmode="lin" valueType="num">
                                      <p:cBhvr>
                                        <p:cTn id="43" dur="500" fill="hold"/>
                                        <p:tgtEl>
                                          <p:spTgt spid="46"/>
                                        </p:tgtEl>
                                        <p:attrNameLst>
                                          <p:attrName>ppt_h</p:attrName>
                                        </p:attrNameLst>
                                      </p:cBhvr>
                                      <p:tavLst>
                                        <p:tav tm="0">
                                          <p:val>
                                            <p:fltVal val="0"/>
                                          </p:val>
                                        </p:tav>
                                        <p:tav tm="100000">
                                          <p:val>
                                            <p:strVal val="#ppt_h"/>
                                          </p:val>
                                        </p:tav>
                                      </p:tavLst>
                                    </p:anim>
                                    <p:animEffect transition="in" filter="fade">
                                      <p:cBhvr>
                                        <p:cTn id="44" dur="500"/>
                                        <p:tgtEl>
                                          <p:spTgt spid="46"/>
                                        </p:tgtEl>
                                      </p:cBhvr>
                                    </p:animEffect>
                                  </p:childTnLst>
                                </p:cTn>
                              </p:par>
                            </p:childTnLst>
                          </p:cTn>
                        </p:par>
                        <p:par>
                          <p:cTn id="45" fill="hold">
                            <p:stCondLst>
                              <p:cond delay="2500"/>
                            </p:stCondLst>
                            <p:childTnLst>
                              <p:par>
                                <p:cTn id="46" presetID="2" presetClass="entr" presetSubtype="4" fill="hold" nodeType="afterEffect">
                                  <p:stCondLst>
                                    <p:cond delay="0"/>
                                  </p:stCondLst>
                                  <p:childTnLst>
                                    <p:set>
                                      <p:cBhvr>
                                        <p:cTn id="47" dur="1" fill="hold">
                                          <p:stCondLst>
                                            <p:cond delay="0"/>
                                          </p:stCondLst>
                                        </p:cTn>
                                        <p:tgtEl>
                                          <p:spTgt spid="56"/>
                                        </p:tgtEl>
                                        <p:attrNameLst>
                                          <p:attrName>style.visibility</p:attrName>
                                        </p:attrNameLst>
                                      </p:cBhvr>
                                      <p:to>
                                        <p:strVal val="visible"/>
                                      </p:to>
                                    </p:set>
                                    <p:anim calcmode="lin" valueType="num">
                                      <p:cBhvr additive="base">
                                        <p:cTn id="48" dur="500" fill="hold"/>
                                        <p:tgtEl>
                                          <p:spTgt spid="56"/>
                                        </p:tgtEl>
                                        <p:attrNameLst>
                                          <p:attrName>ppt_x</p:attrName>
                                        </p:attrNameLst>
                                      </p:cBhvr>
                                      <p:tavLst>
                                        <p:tav tm="0">
                                          <p:val>
                                            <p:strVal val="#ppt_x"/>
                                          </p:val>
                                        </p:tav>
                                        <p:tav tm="100000">
                                          <p:val>
                                            <p:strVal val="#ppt_x"/>
                                          </p:val>
                                        </p:tav>
                                      </p:tavLst>
                                    </p:anim>
                                    <p:anim calcmode="lin" valueType="num">
                                      <p:cBhvr additive="base">
                                        <p:cTn id="49" dur="500" fill="hold"/>
                                        <p:tgtEl>
                                          <p:spTgt spid="56"/>
                                        </p:tgtEl>
                                        <p:attrNameLst>
                                          <p:attrName>ppt_y</p:attrName>
                                        </p:attrNameLst>
                                      </p:cBhvr>
                                      <p:tavLst>
                                        <p:tav tm="0">
                                          <p:val>
                                            <p:strVal val="1+#ppt_h/2"/>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p:cTn id="53" dur="500" fill="hold"/>
                                        <p:tgtEl>
                                          <p:spTgt spid="48"/>
                                        </p:tgtEl>
                                        <p:attrNameLst>
                                          <p:attrName>ppt_w</p:attrName>
                                        </p:attrNameLst>
                                      </p:cBhvr>
                                      <p:tavLst>
                                        <p:tav tm="0">
                                          <p:val>
                                            <p:fltVal val="0"/>
                                          </p:val>
                                        </p:tav>
                                        <p:tav tm="100000">
                                          <p:val>
                                            <p:strVal val="#ppt_w"/>
                                          </p:val>
                                        </p:tav>
                                      </p:tavLst>
                                    </p:anim>
                                    <p:anim calcmode="lin" valueType="num">
                                      <p:cBhvr>
                                        <p:cTn id="54" dur="500" fill="hold"/>
                                        <p:tgtEl>
                                          <p:spTgt spid="48"/>
                                        </p:tgtEl>
                                        <p:attrNameLst>
                                          <p:attrName>ppt_h</p:attrName>
                                        </p:attrNameLst>
                                      </p:cBhvr>
                                      <p:tavLst>
                                        <p:tav tm="0">
                                          <p:val>
                                            <p:fltVal val="0"/>
                                          </p:val>
                                        </p:tav>
                                        <p:tav tm="100000">
                                          <p:val>
                                            <p:strVal val="#ppt_h"/>
                                          </p:val>
                                        </p:tav>
                                      </p:tavLst>
                                    </p:anim>
                                    <p:animEffect transition="in" filter="fade">
                                      <p:cBhvr>
                                        <p:cTn id="55" dur="500"/>
                                        <p:tgtEl>
                                          <p:spTgt spid="48"/>
                                        </p:tgtEl>
                                      </p:cBhvr>
                                    </p:animEffect>
                                  </p:childTnLst>
                                </p:cTn>
                              </p:par>
                            </p:childTnLst>
                          </p:cTn>
                        </p:par>
                        <p:par>
                          <p:cTn id="56" fill="hold">
                            <p:stCondLst>
                              <p:cond delay="3500"/>
                            </p:stCondLst>
                            <p:childTnLst>
                              <p:par>
                                <p:cTn id="57" presetID="2" presetClass="entr" presetSubtype="4" fill="hold" nodeType="after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500" fill="hold"/>
                                        <p:tgtEl>
                                          <p:spTgt spid="58"/>
                                        </p:tgtEl>
                                        <p:attrNameLst>
                                          <p:attrName>ppt_x</p:attrName>
                                        </p:attrNameLst>
                                      </p:cBhvr>
                                      <p:tavLst>
                                        <p:tav tm="0">
                                          <p:val>
                                            <p:strVal val="#ppt_x"/>
                                          </p:val>
                                        </p:tav>
                                        <p:tav tm="100000">
                                          <p:val>
                                            <p:strVal val="#ppt_x"/>
                                          </p:val>
                                        </p:tav>
                                      </p:tavLst>
                                    </p:anim>
                                    <p:anim calcmode="lin" valueType="num">
                                      <p:cBhvr additive="base">
                                        <p:cTn id="60" dur="500" fill="hold"/>
                                        <p:tgtEl>
                                          <p:spTgt spid="58"/>
                                        </p:tgtEl>
                                        <p:attrNameLst>
                                          <p:attrName>ppt_y</p:attrName>
                                        </p:attrNameLst>
                                      </p:cBhvr>
                                      <p:tavLst>
                                        <p:tav tm="0">
                                          <p:val>
                                            <p:strVal val="1+#ppt_h/2"/>
                                          </p:val>
                                        </p:tav>
                                        <p:tav tm="100000">
                                          <p:val>
                                            <p:strVal val="#ppt_y"/>
                                          </p:val>
                                        </p:tav>
                                      </p:tavLst>
                                    </p:anim>
                                  </p:childTnLst>
                                </p:cTn>
                              </p:par>
                            </p:childTnLst>
                          </p:cTn>
                        </p:par>
                        <p:par>
                          <p:cTn id="61" fill="hold">
                            <p:stCondLst>
                              <p:cond delay="4000"/>
                            </p:stCondLst>
                            <p:childTnLst>
                              <p:par>
                                <p:cTn id="62" presetID="53" presetClass="entr" presetSubtype="16" fill="hold" nodeType="afterEffect">
                                  <p:stCondLst>
                                    <p:cond delay="0"/>
                                  </p:stCondLst>
                                  <p:childTnLst>
                                    <p:set>
                                      <p:cBhvr>
                                        <p:cTn id="63" dur="1" fill="hold">
                                          <p:stCondLst>
                                            <p:cond delay="0"/>
                                          </p:stCondLst>
                                        </p:cTn>
                                        <p:tgtEl>
                                          <p:spTgt spid="49"/>
                                        </p:tgtEl>
                                        <p:attrNameLst>
                                          <p:attrName>style.visibility</p:attrName>
                                        </p:attrNameLst>
                                      </p:cBhvr>
                                      <p:to>
                                        <p:strVal val="visible"/>
                                      </p:to>
                                    </p:set>
                                    <p:anim calcmode="lin" valueType="num">
                                      <p:cBhvr>
                                        <p:cTn id="64" dur="500" fill="hold"/>
                                        <p:tgtEl>
                                          <p:spTgt spid="49"/>
                                        </p:tgtEl>
                                        <p:attrNameLst>
                                          <p:attrName>ppt_w</p:attrName>
                                        </p:attrNameLst>
                                      </p:cBhvr>
                                      <p:tavLst>
                                        <p:tav tm="0">
                                          <p:val>
                                            <p:fltVal val="0"/>
                                          </p:val>
                                        </p:tav>
                                        <p:tav tm="100000">
                                          <p:val>
                                            <p:strVal val="#ppt_w"/>
                                          </p:val>
                                        </p:tav>
                                      </p:tavLst>
                                    </p:anim>
                                    <p:anim calcmode="lin" valueType="num">
                                      <p:cBhvr>
                                        <p:cTn id="65" dur="500" fill="hold"/>
                                        <p:tgtEl>
                                          <p:spTgt spid="49"/>
                                        </p:tgtEl>
                                        <p:attrNameLst>
                                          <p:attrName>ppt_h</p:attrName>
                                        </p:attrNameLst>
                                      </p:cBhvr>
                                      <p:tavLst>
                                        <p:tav tm="0">
                                          <p:val>
                                            <p:fltVal val="0"/>
                                          </p:val>
                                        </p:tav>
                                        <p:tav tm="100000">
                                          <p:val>
                                            <p:strVal val="#ppt_h"/>
                                          </p:val>
                                        </p:tav>
                                      </p:tavLst>
                                    </p:anim>
                                    <p:animEffect transition="in" filter="fade">
                                      <p:cBhvr>
                                        <p:cTn id="66" dur="500"/>
                                        <p:tgtEl>
                                          <p:spTgt spid="49"/>
                                        </p:tgtEl>
                                      </p:cBhvr>
                                    </p:animEffect>
                                  </p:childTnLst>
                                </p:cTn>
                              </p:par>
                            </p:childTnLst>
                          </p:cTn>
                        </p:par>
                        <p:par>
                          <p:cTn id="67" fill="hold">
                            <p:stCondLst>
                              <p:cond delay="4500"/>
                            </p:stCondLst>
                            <p:childTnLst>
                              <p:par>
                                <p:cTn id="68" presetID="2" presetClass="entr" presetSubtype="4" fill="hold" nodeType="afterEffect">
                                  <p:stCondLst>
                                    <p:cond delay="0"/>
                                  </p:stCondLst>
                                  <p:childTnLst>
                                    <p:set>
                                      <p:cBhvr>
                                        <p:cTn id="69" dur="1" fill="hold">
                                          <p:stCondLst>
                                            <p:cond delay="0"/>
                                          </p:stCondLst>
                                        </p:cTn>
                                        <p:tgtEl>
                                          <p:spTgt spid="59"/>
                                        </p:tgtEl>
                                        <p:attrNameLst>
                                          <p:attrName>style.visibility</p:attrName>
                                        </p:attrNameLst>
                                      </p:cBhvr>
                                      <p:to>
                                        <p:strVal val="visible"/>
                                      </p:to>
                                    </p:set>
                                    <p:anim calcmode="lin" valueType="num">
                                      <p:cBhvr additive="base">
                                        <p:cTn id="70" dur="500" fill="hold"/>
                                        <p:tgtEl>
                                          <p:spTgt spid="59"/>
                                        </p:tgtEl>
                                        <p:attrNameLst>
                                          <p:attrName>ppt_x</p:attrName>
                                        </p:attrNameLst>
                                      </p:cBhvr>
                                      <p:tavLst>
                                        <p:tav tm="0">
                                          <p:val>
                                            <p:strVal val="#ppt_x"/>
                                          </p:val>
                                        </p:tav>
                                        <p:tav tm="100000">
                                          <p:val>
                                            <p:strVal val="#ppt_x"/>
                                          </p:val>
                                        </p:tav>
                                      </p:tavLst>
                                    </p:anim>
                                    <p:anim calcmode="lin" valueType="num">
                                      <p:cBhvr additive="base">
                                        <p:cTn id="71" dur="500" fill="hold"/>
                                        <p:tgtEl>
                                          <p:spTgt spid="59"/>
                                        </p:tgtEl>
                                        <p:attrNameLst>
                                          <p:attrName>ppt_y</p:attrName>
                                        </p:attrNameLst>
                                      </p:cBhvr>
                                      <p:tavLst>
                                        <p:tav tm="0">
                                          <p:val>
                                            <p:strVal val="1+#ppt_h/2"/>
                                          </p:val>
                                        </p:tav>
                                        <p:tav tm="100000">
                                          <p:val>
                                            <p:strVal val="#ppt_y"/>
                                          </p:val>
                                        </p:tav>
                                      </p:tavLst>
                                    </p:anim>
                                  </p:childTnLst>
                                </p:cTn>
                              </p:par>
                            </p:childTnLst>
                          </p:cTn>
                        </p:par>
                        <p:par>
                          <p:cTn id="72" fill="hold">
                            <p:stCondLst>
                              <p:cond delay="5000"/>
                            </p:stCondLst>
                            <p:childTnLst>
                              <p:par>
                                <p:cTn id="73" presetID="53" presetClass="entr" presetSubtype="16"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p:cTn id="75" dur="500" fill="hold"/>
                                        <p:tgtEl>
                                          <p:spTgt spid="50"/>
                                        </p:tgtEl>
                                        <p:attrNameLst>
                                          <p:attrName>ppt_w</p:attrName>
                                        </p:attrNameLst>
                                      </p:cBhvr>
                                      <p:tavLst>
                                        <p:tav tm="0">
                                          <p:val>
                                            <p:fltVal val="0"/>
                                          </p:val>
                                        </p:tav>
                                        <p:tav tm="100000">
                                          <p:val>
                                            <p:strVal val="#ppt_w"/>
                                          </p:val>
                                        </p:tav>
                                      </p:tavLst>
                                    </p:anim>
                                    <p:anim calcmode="lin" valueType="num">
                                      <p:cBhvr>
                                        <p:cTn id="76" dur="500" fill="hold"/>
                                        <p:tgtEl>
                                          <p:spTgt spid="50"/>
                                        </p:tgtEl>
                                        <p:attrNameLst>
                                          <p:attrName>ppt_h</p:attrName>
                                        </p:attrNameLst>
                                      </p:cBhvr>
                                      <p:tavLst>
                                        <p:tav tm="0">
                                          <p:val>
                                            <p:fltVal val="0"/>
                                          </p:val>
                                        </p:tav>
                                        <p:tav tm="100000">
                                          <p:val>
                                            <p:strVal val="#ppt_h"/>
                                          </p:val>
                                        </p:tav>
                                      </p:tavLst>
                                    </p:anim>
                                    <p:animEffect transition="in" filter="fade">
                                      <p:cBhvr>
                                        <p:cTn id="77" dur="500"/>
                                        <p:tgtEl>
                                          <p:spTgt spid="50"/>
                                        </p:tgtEl>
                                      </p:cBhvr>
                                    </p:animEffect>
                                  </p:childTnLst>
                                </p:cTn>
                              </p:par>
                            </p:childTnLst>
                          </p:cTn>
                        </p:par>
                        <p:par>
                          <p:cTn id="78" fill="hold">
                            <p:stCondLst>
                              <p:cond delay="5500"/>
                            </p:stCondLst>
                            <p:childTnLst>
                              <p:par>
                                <p:cTn id="79" presetID="2" presetClass="entr" presetSubtype="4" fill="hold" nodeType="afterEffect">
                                  <p:stCondLst>
                                    <p:cond delay="0"/>
                                  </p:stCondLst>
                                  <p:childTnLst>
                                    <p:set>
                                      <p:cBhvr>
                                        <p:cTn id="80" dur="1" fill="hold">
                                          <p:stCondLst>
                                            <p:cond delay="0"/>
                                          </p:stCondLst>
                                        </p:cTn>
                                        <p:tgtEl>
                                          <p:spTgt spid="60"/>
                                        </p:tgtEl>
                                        <p:attrNameLst>
                                          <p:attrName>style.visibility</p:attrName>
                                        </p:attrNameLst>
                                      </p:cBhvr>
                                      <p:to>
                                        <p:strVal val="visible"/>
                                      </p:to>
                                    </p:set>
                                    <p:anim calcmode="lin" valueType="num">
                                      <p:cBhvr additive="base">
                                        <p:cTn id="81" dur="500" fill="hold"/>
                                        <p:tgtEl>
                                          <p:spTgt spid="60"/>
                                        </p:tgtEl>
                                        <p:attrNameLst>
                                          <p:attrName>ppt_x</p:attrName>
                                        </p:attrNameLst>
                                      </p:cBhvr>
                                      <p:tavLst>
                                        <p:tav tm="0">
                                          <p:val>
                                            <p:strVal val="#ppt_x"/>
                                          </p:val>
                                        </p:tav>
                                        <p:tav tm="100000">
                                          <p:val>
                                            <p:strVal val="#ppt_x"/>
                                          </p:val>
                                        </p:tav>
                                      </p:tavLst>
                                    </p:anim>
                                    <p:anim calcmode="lin" valueType="num">
                                      <p:cBhvr additive="base">
                                        <p:cTn id="82" dur="500" fill="hold"/>
                                        <p:tgtEl>
                                          <p:spTgt spid="60"/>
                                        </p:tgtEl>
                                        <p:attrNameLst>
                                          <p:attrName>ppt_y</p:attrName>
                                        </p:attrNameLst>
                                      </p:cBhvr>
                                      <p:tavLst>
                                        <p:tav tm="0">
                                          <p:val>
                                            <p:strVal val="1+#ppt_h/2"/>
                                          </p:val>
                                        </p:tav>
                                        <p:tav tm="100000">
                                          <p:val>
                                            <p:strVal val="#ppt_y"/>
                                          </p:val>
                                        </p:tav>
                                      </p:tavLst>
                                    </p:anim>
                                  </p:childTnLst>
                                </p:cTn>
                              </p:par>
                              <p:par>
                                <p:cTn id="83" presetID="53" presetClass="entr" presetSubtype="16" fill="hold" grpId="0" nodeType="withEffect">
                                  <p:stCondLst>
                                    <p:cond delay="0"/>
                                  </p:stCondLst>
                                  <p:childTnLst>
                                    <p:set>
                                      <p:cBhvr>
                                        <p:cTn id="84" dur="1" fill="hold">
                                          <p:stCondLst>
                                            <p:cond delay="0"/>
                                          </p:stCondLst>
                                        </p:cTn>
                                        <p:tgtEl>
                                          <p:spTgt spid="80"/>
                                        </p:tgtEl>
                                        <p:attrNameLst>
                                          <p:attrName>style.visibility</p:attrName>
                                        </p:attrNameLst>
                                      </p:cBhvr>
                                      <p:to>
                                        <p:strVal val="visible"/>
                                      </p:to>
                                    </p:set>
                                    <p:anim calcmode="lin" valueType="num">
                                      <p:cBhvr>
                                        <p:cTn id="85" dur="500" fill="hold"/>
                                        <p:tgtEl>
                                          <p:spTgt spid="80"/>
                                        </p:tgtEl>
                                        <p:attrNameLst>
                                          <p:attrName>ppt_w</p:attrName>
                                        </p:attrNameLst>
                                      </p:cBhvr>
                                      <p:tavLst>
                                        <p:tav tm="0">
                                          <p:val>
                                            <p:fltVal val="0"/>
                                          </p:val>
                                        </p:tav>
                                        <p:tav tm="100000">
                                          <p:val>
                                            <p:strVal val="#ppt_w"/>
                                          </p:val>
                                        </p:tav>
                                      </p:tavLst>
                                    </p:anim>
                                    <p:anim calcmode="lin" valueType="num">
                                      <p:cBhvr>
                                        <p:cTn id="86" dur="500" fill="hold"/>
                                        <p:tgtEl>
                                          <p:spTgt spid="80"/>
                                        </p:tgtEl>
                                        <p:attrNameLst>
                                          <p:attrName>ppt_h</p:attrName>
                                        </p:attrNameLst>
                                      </p:cBhvr>
                                      <p:tavLst>
                                        <p:tav tm="0">
                                          <p:val>
                                            <p:fltVal val="0"/>
                                          </p:val>
                                        </p:tav>
                                        <p:tav tm="100000">
                                          <p:val>
                                            <p:strVal val="#ppt_h"/>
                                          </p:val>
                                        </p:tav>
                                      </p:tavLst>
                                    </p:anim>
                                    <p:animEffect transition="in" filter="fade">
                                      <p:cBhvr>
                                        <p:cTn id="8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0" grpId="0" animBg="1"/>
      <p:bldP spid="149" grpId="0" animBg="1"/>
      <p:bldP spid="3" grpId="0"/>
      <p:bldP spid="218" grpId="0"/>
      <p:bldP spid="219" grpId="0"/>
      <p:bldP spid="80" grpId="0" animBg="1"/>
    </p:bldLst>
  </p:timing>
</p:sld>
</file>

<file path=ppt/theme/theme1.xml><?xml version="1.0" encoding="utf-8"?>
<a:theme xmlns:a="http://schemas.openxmlformats.org/drawingml/2006/main" name="Office Theme">
  <a:themeElements>
    <a:clrScheme name="Custom 3">
      <a:dk1>
        <a:sysClr val="windowText" lastClr="000000"/>
      </a:dk1>
      <a:lt1>
        <a:sysClr val="window" lastClr="FFFFFF"/>
      </a:lt1>
      <a:dk2>
        <a:srgbClr val="44546A"/>
      </a:dk2>
      <a:lt2>
        <a:srgbClr val="E7E6E6"/>
      </a:lt2>
      <a:accent1>
        <a:srgbClr val="2980B9"/>
      </a:accent1>
      <a:accent2>
        <a:srgbClr val="16A085"/>
      </a:accent2>
      <a:accent3>
        <a:srgbClr val="9BBB59"/>
      </a:accent3>
      <a:accent4>
        <a:srgbClr val="F39C12"/>
      </a:accent4>
      <a:accent5>
        <a:srgbClr val="C0392B"/>
      </a:accent5>
      <a:accent6>
        <a:srgbClr val="2C3F50"/>
      </a:accent6>
      <a:hlink>
        <a:srgbClr val="0563C1"/>
      </a:hlink>
      <a:folHlink>
        <a:srgbClr val="954F72"/>
      </a:folHlink>
    </a:clrScheme>
    <a:fontScheme name="Custom 1">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9458</TotalTime>
  <Words>2597</Words>
  <Application>Microsoft Macintosh PowerPoint</Application>
  <PresentationFormat>Widescreen</PresentationFormat>
  <Paragraphs>214</Paragraphs>
  <Slides>20</Slides>
  <Notes>20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Open Sans</vt:lpstr>
      <vt:lpstr>Source Sans Pro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SignAddict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AbuSina</dc:creator>
  <cp:lastModifiedBy>Sam Kroonenburg</cp:lastModifiedBy>
  <cp:revision>1002</cp:revision>
  <dcterms:created xsi:type="dcterms:W3CDTF">2014-09-15T07:14:39Z</dcterms:created>
  <dcterms:modified xsi:type="dcterms:W3CDTF">2016-05-16T01:24:09Z</dcterms:modified>
</cp:coreProperties>
</file>

<file path=docProps/thumbnail.jpeg>
</file>